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1" r:id="rId6"/>
    <p:sldId id="295" r:id="rId7"/>
    <p:sldId id="297" r:id="rId8"/>
    <p:sldId id="304" r:id="rId9"/>
    <p:sldId id="303" r:id="rId10"/>
    <p:sldId id="298" r:id="rId11"/>
    <p:sldId id="305" r:id="rId12"/>
    <p:sldId id="307" r:id="rId13"/>
    <p:sldId id="306" r:id="rId14"/>
    <p:sldId id="309" r:id="rId15"/>
    <p:sldId id="310" r:id="rId16"/>
    <p:sldId id="311" r:id="rId17"/>
    <p:sldId id="313" r:id="rId18"/>
    <p:sldId id="314" r:id="rId19"/>
    <p:sldId id="315" r:id="rId20"/>
    <p:sldId id="316" r:id="rId21"/>
    <p:sldId id="317" r:id="rId22"/>
    <p:sldId id="319" r:id="rId23"/>
    <p:sldId id="320" r:id="rId24"/>
    <p:sldId id="322" r:id="rId25"/>
    <p:sldId id="301" r:id="rId26"/>
    <p:sldId id="321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733" userDrawn="1">
          <p15:clr>
            <a:srgbClr val="A4A3A4"/>
          </p15:clr>
        </p15:guide>
        <p15:guide id="4" orient="horz" pos="1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F7F6F3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754" autoAdjust="0"/>
  </p:normalViewPr>
  <p:slideViewPr>
    <p:cSldViewPr snapToGrid="0">
      <p:cViewPr varScale="1">
        <p:scale>
          <a:sx n="62" d="100"/>
          <a:sy n="62" d="100"/>
        </p:scale>
        <p:origin x="590" y="62"/>
      </p:cViewPr>
      <p:guideLst>
        <p:guide orient="horz" pos="3360"/>
        <p:guide pos="3840"/>
        <p:guide pos="733"/>
        <p:guide orient="horz" pos="12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Is it possible to create </a:t>
            </a:r>
            <a:r>
              <a:rPr lang="en-CA" dirty="0" err="1"/>
              <a:t>submodels</a:t>
            </a:r>
            <a:r>
              <a:rPr lang="en-CA" dirty="0"/>
              <a:t> based on the players position?</a:t>
            </a:r>
          </a:p>
          <a:p>
            <a:r>
              <a:rPr lang="en-CA" dirty="0"/>
              <a:t>Yes, based on the violin graph showed before there is a valuation difference between positions so, it would be interesting to explore if there are difference in the most important features across the different positions</a:t>
            </a:r>
          </a:p>
          <a:p>
            <a:endParaRPr lang="en-CA" dirty="0"/>
          </a:p>
          <a:p>
            <a:r>
              <a:rPr lang="en-CA" dirty="0"/>
              <a:t>Have you analyzed if there is an over fitting in your model? Considering the complexity of your data. </a:t>
            </a:r>
          </a:p>
          <a:p>
            <a:r>
              <a:rPr lang="en-CA" dirty="0"/>
              <a:t>Yes, there is a slight overfitting in the best model, the gradient boosting regressor. One of the recommendations I would suggest is try PCA, to explain the variance in fewer variables. Even dropping the correlated variables, the model is quite complex.</a:t>
            </a:r>
          </a:p>
          <a:p>
            <a:endParaRPr lang="en-CA" dirty="0"/>
          </a:p>
          <a:p>
            <a:r>
              <a:rPr lang="en-CA" dirty="0"/>
              <a:t>Have you thought about any other machine learning algorithms that can help you predict your output variable?</a:t>
            </a:r>
          </a:p>
          <a:p>
            <a:r>
              <a:rPr lang="en-CA" dirty="0"/>
              <a:t>Yes, there is one I was exploring that is the Ridge Regressor. This method performs a L2 regularization, it is useful when there is multicollinearity. In simple terms, this algorithm penalizes the model score for making it too complex. It encourages the model not to rely in a single feature. It is a great technique to find a balance between fitting the data and staying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7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34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701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BC9802-7551-1DA3-4DBF-05B641E63F3F}"/>
              </a:ext>
            </a:extLst>
          </p:cNvPr>
          <p:cNvSpPr/>
          <p:nvPr/>
        </p:nvSpPr>
        <p:spPr>
          <a:xfrm>
            <a:off x="5143500" y="0"/>
            <a:ext cx="7048501" cy="6858000"/>
          </a:xfrm>
          <a:prstGeom prst="rect">
            <a:avLst/>
          </a:prstGeom>
          <a:solidFill>
            <a:srgbClr val="F7F6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429000"/>
            <a:ext cx="4941771" cy="1122202"/>
          </a:xfrm>
        </p:spPr>
        <p:txBody>
          <a:bodyPr/>
          <a:lstStyle/>
          <a:p>
            <a:r>
              <a:rPr lang="en-US" sz="4400" dirty="0"/>
              <a:t>FOOTBALL PLAYER MARKET VALUE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937340"/>
            <a:ext cx="4941770" cy="396660"/>
          </a:xfrm>
        </p:spPr>
        <p:txBody>
          <a:bodyPr/>
          <a:lstStyle/>
          <a:p>
            <a:r>
              <a:rPr lang="en-US" dirty="0"/>
              <a:t>Presented by </a:t>
            </a:r>
            <a:r>
              <a:rPr lang="en-US" b="1" dirty="0"/>
              <a:t>Edú Muñoz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7727C-7E77-CBA9-3498-3FBCCCDEC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7" r="17877"/>
          <a:stretch/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EF79FF-24F6-984C-1DEF-D3E5E29B2122}"/>
              </a:ext>
            </a:extLst>
          </p:cNvPr>
          <p:cNvSpPr txBox="1">
            <a:spLocks/>
          </p:cNvSpPr>
          <p:nvPr/>
        </p:nvSpPr>
        <p:spPr>
          <a:xfrm>
            <a:off x="6096000" y="1723973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CAPSTONE PROJECT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9BB08-BFC0-78F5-0613-FBFA6203DD2A}"/>
              </a:ext>
            </a:extLst>
          </p:cNvPr>
          <p:cNvSpPr txBox="1"/>
          <p:nvPr/>
        </p:nvSpPr>
        <p:spPr>
          <a:xfrm>
            <a:off x="397451" y="1629511"/>
            <a:ext cx="294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Features Analysis Insights</a:t>
            </a:r>
            <a:endParaRPr lang="en-US" b="1" i="1" dirty="0"/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282A0F9-DC43-4DBC-E82A-9FAC9067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3" y="2049860"/>
            <a:ext cx="9858375" cy="4286250"/>
          </a:xfrm>
          <a:prstGeom prst="rect">
            <a:avLst/>
          </a:prstGeom>
        </p:spPr>
      </p:pic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75FB80D0-D807-2979-4FA5-2EF962E81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C1D96B48-261D-4BCA-C1E6-580AA081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221742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9BB08-BFC0-78F5-0613-FBFA6203DD2A}"/>
              </a:ext>
            </a:extLst>
          </p:cNvPr>
          <p:cNvSpPr txBox="1"/>
          <p:nvPr/>
        </p:nvSpPr>
        <p:spPr>
          <a:xfrm>
            <a:off x="397451" y="1629511"/>
            <a:ext cx="294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Features Analysis Insights</a:t>
            </a:r>
            <a:endParaRPr lang="en-US" b="1" i="1" dirty="0"/>
          </a:p>
        </p:txBody>
      </p:sp>
      <p:pic>
        <p:nvPicPr>
          <p:cNvPr id="5" name="Picture 4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BE1DA38B-DC6D-2F11-BDA7-76B98100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3" y="2049860"/>
            <a:ext cx="9858375" cy="4286250"/>
          </a:xfrm>
          <a:prstGeom prst="rect">
            <a:avLst/>
          </a:prstGeom>
        </p:spPr>
      </p:pic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3A7871AF-0AE6-AA87-3628-327300BC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110859E0-E22F-5CB6-4F65-6465B124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179045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9BB08-BFC0-78F5-0613-FBFA6203DD2A}"/>
              </a:ext>
            </a:extLst>
          </p:cNvPr>
          <p:cNvSpPr txBox="1"/>
          <p:nvPr/>
        </p:nvSpPr>
        <p:spPr>
          <a:xfrm>
            <a:off x="397451" y="1629511"/>
            <a:ext cx="294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Features Analysis Insights</a:t>
            </a:r>
            <a:endParaRPr lang="en-US" b="1" i="1" dirty="0"/>
          </a:p>
        </p:txBody>
      </p:sp>
      <p:pic>
        <p:nvPicPr>
          <p:cNvPr id="4" name="Picture 3" descr="A graph of a graph showing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BE90B9A7-2C37-6C6F-7FD0-95E769DE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024063"/>
            <a:ext cx="9858375" cy="4286250"/>
          </a:xfrm>
          <a:prstGeom prst="rect">
            <a:avLst/>
          </a:prstGeom>
        </p:spPr>
      </p:pic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79A2D4C9-F41A-AA84-F9A5-E6EF57E2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DB6C0BE7-F6EF-6651-4DDB-A4101538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3731065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9BB08-BFC0-78F5-0613-FBFA6203DD2A}"/>
              </a:ext>
            </a:extLst>
          </p:cNvPr>
          <p:cNvSpPr txBox="1"/>
          <p:nvPr/>
        </p:nvSpPr>
        <p:spPr>
          <a:xfrm>
            <a:off x="397451" y="1629511"/>
            <a:ext cx="2943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Features Analysis Insights</a:t>
            </a:r>
            <a:endParaRPr lang="en-US" b="1" i="1" dirty="0"/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F7CCE16C-B95E-BFA4-731C-E2B1134B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38" y="2024063"/>
            <a:ext cx="9858375" cy="4286250"/>
          </a:xfrm>
          <a:prstGeom prst="rect">
            <a:avLst/>
          </a:prstGeom>
        </p:spPr>
      </p:pic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EBB23301-22A4-B933-6E5C-BF811BD4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8040E32B-385A-CE20-1D50-FA7CE354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366849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35B7-52FD-DD53-AA57-0ACC1822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88C9-1596-EDB4-370E-B51A015E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035256"/>
            <a:ext cx="3924300" cy="823912"/>
          </a:xfrm>
        </p:spPr>
        <p:txBody>
          <a:bodyPr/>
          <a:lstStyle/>
          <a:p>
            <a:r>
              <a:rPr lang="en-US" b="1" dirty="0"/>
              <a:t>Drop Correlated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D2889-3B78-8A82-88E3-EEFDA970E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092926"/>
            <a:ext cx="3924300" cy="26181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Variables were clustered using </a:t>
            </a:r>
            <a:r>
              <a:rPr lang="en-CA" dirty="0" err="1"/>
              <a:t>Kmeans</a:t>
            </a:r>
            <a:r>
              <a:rPr lang="en-CA" dirty="0"/>
              <a:t>, then heatmaps were plotted to identify correlated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Correlated variables were identified to be dropped: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 of them: Goals Scored, Shots, Balls Recovered, </a:t>
            </a:r>
            <a:r>
              <a:rPr lang="en-CA" dirty="0" err="1"/>
              <a:t>etc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00B8C-8C3C-068E-601F-43BBC587D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035256"/>
            <a:ext cx="3943627" cy="823912"/>
          </a:xfrm>
        </p:spPr>
        <p:txBody>
          <a:bodyPr/>
          <a:lstStyle/>
          <a:p>
            <a:r>
              <a:rPr lang="en-US" b="1" dirty="0"/>
              <a:t>Handle Outliers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C9E93-3AC1-B51B-389E-8CB34730D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092926"/>
            <a:ext cx="3943627" cy="1997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Used the Z-score method to identify and replace outliers in numerical columns of the </a:t>
            </a:r>
            <a:r>
              <a:rPr lang="en-CA" dirty="0" err="1"/>
              <a:t>dataframe</a:t>
            </a:r>
            <a:r>
              <a:rPr lang="en-CA" dirty="0"/>
              <a:t>, ensuring data integrity and reliability.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5C87E-DEB7-5BAC-01BF-6D4D5BC9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6808C-C934-6364-C9CF-E993E536D57F}"/>
              </a:ext>
            </a:extLst>
          </p:cNvPr>
          <p:cNvSpPr txBox="1"/>
          <p:nvPr/>
        </p:nvSpPr>
        <p:spPr>
          <a:xfrm>
            <a:off x="3304309" y="4402000"/>
            <a:ext cx="32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45</a:t>
            </a:r>
            <a:r>
              <a:rPr lang="en-US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correlated variables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F9C7E5-2D46-12C0-9CB7-4025DC5DA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22"/>
          <a:stretch/>
        </p:blipFill>
        <p:spPr>
          <a:xfrm>
            <a:off x="7957704" y="4192705"/>
            <a:ext cx="2899930" cy="1525983"/>
          </a:xfrm>
          <a:prstGeom prst="rect">
            <a:avLst/>
          </a:prstGeom>
        </p:spPr>
      </p:pic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7D049360-9C73-F7FA-978A-F411EAACA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7" name="Footer Placeholder 11">
            <a:extLst>
              <a:ext uri="{FF2B5EF4-FFF2-40B4-BE49-F238E27FC236}">
                <a16:creationId xmlns:a16="http://schemas.microsoft.com/office/drawing/2014/main" id="{35783314-F1B1-B729-1C46-EDAEE43E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5718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35B7-52FD-DD53-AA57-0ACC1822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88C9-1596-EDB4-370E-B51A015E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035256"/>
            <a:ext cx="3924300" cy="823912"/>
          </a:xfrm>
        </p:spPr>
        <p:txBody>
          <a:bodyPr/>
          <a:lstStyle/>
          <a:p>
            <a:r>
              <a:rPr lang="en-US" b="1" dirty="0"/>
              <a:t>Create Dummies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D2889-3B78-8A82-88E3-EEFDA970E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092926"/>
            <a:ext cx="3924300" cy="1997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Prepared categorical data for machine learning: </a:t>
            </a:r>
            <a:r>
              <a:rPr lang="en-CA" b="1" dirty="0"/>
              <a:t>Label encoded </a:t>
            </a:r>
            <a:r>
              <a:rPr lang="en-CA" dirty="0"/>
              <a:t>specified columns, converting them into numerical values, and </a:t>
            </a:r>
            <a:r>
              <a:rPr lang="en-CA" b="1" dirty="0"/>
              <a:t>one-hot encoded </a:t>
            </a:r>
            <a:r>
              <a:rPr lang="en-CA" dirty="0"/>
              <a:t>the rest of categorical variables to transform data into a suitable format for analysis.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00B8C-8C3C-068E-601F-43BBC587D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035256"/>
            <a:ext cx="3943627" cy="823912"/>
          </a:xfrm>
        </p:spPr>
        <p:txBody>
          <a:bodyPr/>
          <a:lstStyle/>
          <a:p>
            <a:r>
              <a:rPr lang="en-US" b="1" dirty="0"/>
              <a:t>Apply Normalization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C9E93-3AC1-B51B-389E-8CB34730D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092926"/>
            <a:ext cx="3943627" cy="1997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Standardized numerical data using Min-Max Scaling, ensuring values are between 0 and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enhances model performance by normalizing feature scales for accurate analysis and prediction.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5C87E-DEB7-5BAC-01BF-6D4D5BC9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F02DF-D76A-5AC5-64FA-03DD069B0B2F}"/>
              </a:ext>
            </a:extLst>
          </p:cNvPr>
          <p:cNvSpPr txBox="1"/>
          <p:nvPr/>
        </p:nvSpPr>
        <p:spPr>
          <a:xfrm>
            <a:off x="3163293" y="4553146"/>
            <a:ext cx="874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Example:</a:t>
            </a:r>
          </a:p>
        </p:txBody>
      </p:sp>
      <p:graphicFrame>
        <p:nvGraphicFramePr>
          <p:cNvPr id="15" name="Table 12">
            <a:extLst>
              <a:ext uri="{FF2B5EF4-FFF2-40B4-BE49-F238E27FC236}">
                <a16:creationId xmlns:a16="http://schemas.microsoft.com/office/drawing/2014/main" id="{24848DE3-562E-12B2-21C2-BE5B8A910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273165"/>
              </p:ext>
            </p:extLst>
          </p:nvPr>
        </p:nvGraphicFramePr>
        <p:xfrm>
          <a:off x="2636872" y="4901363"/>
          <a:ext cx="766122" cy="1419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66122">
                  <a:extLst>
                    <a:ext uri="{9D8B030D-6E8A-4147-A177-3AD203B41FA5}">
                      <a16:colId xmlns:a16="http://schemas.microsoft.com/office/drawing/2014/main" val="323799015"/>
                    </a:ext>
                  </a:extLst>
                </a:gridCol>
              </a:tblGrid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foot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11587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62697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84474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both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11202"/>
                  </a:ext>
                </a:extLst>
              </a:tr>
            </a:tbl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4C4945-F800-6180-6790-6BE08B1D1AAC}"/>
              </a:ext>
            </a:extLst>
          </p:cNvPr>
          <p:cNvSpPr/>
          <p:nvPr/>
        </p:nvSpPr>
        <p:spPr>
          <a:xfrm>
            <a:off x="3619887" y="5460630"/>
            <a:ext cx="415636" cy="300746"/>
          </a:xfrm>
          <a:prstGeom prst="rightArrow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2">
            <a:extLst>
              <a:ext uri="{FF2B5EF4-FFF2-40B4-BE49-F238E27FC236}">
                <a16:creationId xmlns:a16="http://schemas.microsoft.com/office/drawing/2014/main" id="{34CD030E-5E09-7146-C4F8-FDFEC56B2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280964"/>
              </p:ext>
            </p:extLst>
          </p:nvPr>
        </p:nvGraphicFramePr>
        <p:xfrm>
          <a:off x="4172227" y="4901363"/>
          <a:ext cx="2628345" cy="1419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6115">
                  <a:extLst>
                    <a:ext uri="{9D8B030D-6E8A-4147-A177-3AD203B41FA5}">
                      <a16:colId xmlns:a16="http://schemas.microsoft.com/office/drawing/2014/main" val="323799015"/>
                    </a:ext>
                  </a:extLst>
                </a:gridCol>
                <a:gridCol w="876115">
                  <a:extLst>
                    <a:ext uri="{9D8B030D-6E8A-4147-A177-3AD203B41FA5}">
                      <a16:colId xmlns:a16="http://schemas.microsoft.com/office/drawing/2014/main" val="2562189018"/>
                    </a:ext>
                  </a:extLst>
                </a:gridCol>
                <a:gridCol w="876115">
                  <a:extLst>
                    <a:ext uri="{9D8B030D-6E8A-4147-A177-3AD203B41FA5}">
                      <a16:colId xmlns:a16="http://schemas.microsoft.com/office/drawing/2014/main" val="2015194145"/>
                    </a:ext>
                  </a:extLst>
                </a:gridCol>
              </a:tblGrid>
              <a:tr h="354820">
                <a:tc>
                  <a:txBody>
                    <a:bodyPr/>
                    <a:lstStyle/>
                    <a:p>
                      <a:r>
                        <a:rPr lang="en-US" sz="1600" dirty="0" err="1"/>
                        <a:t>f_right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f_left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f_both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11587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62697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84474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11202"/>
                  </a:ext>
                </a:extLst>
              </a:tr>
            </a:tbl>
          </a:graphicData>
        </a:graphic>
      </p:graphicFrame>
      <p:pic>
        <p:nvPicPr>
          <p:cNvPr id="1026" name="Picture 2" descr="python - Can someone explain to me how MinMaxScaler() works? - Stack  Overflow">
            <a:extLst>
              <a:ext uri="{FF2B5EF4-FFF2-40B4-BE49-F238E27FC236}">
                <a16:creationId xmlns:a16="http://schemas.microsoft.com/office/drawing/2014/main" id="{ED26E16A-2740-6FB5-9323-E50889E6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121" y="5126500"/>
            <a:ext cx="3268013" cy="7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ate Placeholder 10">
            <a:extLst>
              <a:ext uri="{FF2B5EF4-FFF2-40B4-BE49-F238E27FC236}">
                <a16:creationId xmlns:a16="http://schemas.microsoft.com/office/drawing/2014/main" id="{3FFF97D9-CBB2-543C-036A-E52A39C7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5D769724-C6C2-F7C7-EFF9-413D166EB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406877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Models Created Using Train-Test Split Technique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9BB08-BFC0-78F5-0613-FBFA6203DD2A}"/>
              </a:ext>
            </a:extLst>
          </p:cNvPr>
          <p:cNvSpPr txBox="1"/>
          <p:nvPr/>
        </p:nvSpPr>
        <p:spPr>
          <a:xfrm>
            <a:off x="1163638" y="1670639"/>
            <a:ext cx="141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Test size = 0.4</a:t>
            </a:r>
            <a:endParaRPr lang="en-US" sz="1400" i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CCD75E9-54E4-BBB7-4799-2310C4CC3258}"/>
              </a:ext>
            </a:extLst>
          </p:cNvPr>
          <p:cNvSpPr txBox="1">
            <a:spLocks/>
          </p:cNvSpPr>
          <p:nvPr/>
        </p:nvSpPr>
        <p:spPr>
          <a:xfrm>
            <a:off x="369703" y="2350216"/>
            <a:ext cx="247142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Linear Regression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1D98930-90BB-BE2B-23E1-BBD89B7A5F73}"/>
              </a:ext>
            </a:extLst>
          </p:cNvPr>
          <p:cNvSpPr txBox="1">
            <a:spLocks/>
          </p:cNvSpPr>
          <p:nvPr/>
        </p:nvSpPr>
        <p:spPr>
          <a:xfrm>
            <a:off x="3210826" y="2350216"/>
            <a:ext cx="247142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Decision Tree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8AABE44-FE24-1BBD-75E1-62A1D3971FB0}"/>
              </a:ext>
            </a:extLst>
          </p:cNvPr>
          <p:cNvSpPr txBox="1">
            <a:spLocks/>
          </p:cNvSpPr>
          <p:nvPr/>
        </p:nvSpPr>
        <p:spPr>
          <a:xfrm>
            <a:off x="6051949" y="2350216"/>
            <a:ext cx="247142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Lasso Regression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19D109-F7C4-0DBE-1E34-5692169E20B7}"/>
              </a:ext>
            </a:extLst>
          </p:cNvPr>
          <p:cNvSpPr txBox="1">
            <a:spLocks/>
          </p:cNvSpPr>
          <p:nvPr/>
        </p:nvSpPr>
        <p:spPr>
          <a:xfrm>
            <a:off x="8893072" y="2350216"/>
            <a:ext cx="2929226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Decision Tree Regression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E0E711-7B7D-6790-FAED-1A0ABC84C861}"/>
              </a:ext>
            </a:extLst>
          </p:cNvPr>
          <p:cNvGrpSpPr/>
          <p:nvPr/>
        </p:nvGrpSpPr>
        <p:grpSpPr>
          <a:xfrm>
            <a:off x="3546536" y="2950868"/>
            <a:ext cx="1800000" cy="1800000"/>
            <a:chOff x="3606175" y="3039374"/>
            <a:chExt cx="1800000" cy="1800000"/>
          </a:xfrm>
        </p:grpSpPr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58CFA196-D08D-F034-0B5C-B2B95C7034FE}"/>
                </a:ext>
              </a:extLst>
            </p:cNvPr>
            <p:cNvSpPr/>
            <p:nvPr/>
          </p:nvSpPr>
          <p:spPr>
            <a:xfrm>
              <a:off x="3606175" y="3039374"/>
              <a:ext cx="1800000" cy="1800000"/>
            </a:xfrm>
            <a:prstGeom prst="blockArc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9BD1009F-F3C9-919A-0D86-AC8DFF782E62}"/>
                </a:ext>
              </a:extLst>
            </p:cNvPr>
            <p:cNvSpPr/>
            <p:nvPr/>
          </p:nvSpPr>
          <p:spPr>
            <a:xfrm flipH="1">
              <a:off x="3606175" y="3039374"/>
              <a:ext cx="1800000" cy="1800000"/>
            </a:xfrm>
            <a:prstGeom prst="blockArc">
              <a:avLst>
                <a:gd name="adj1" fmla="val 16968391"/>
                <a:gd name="adj2" fmla="val 0"/>
                <a:gd name="adj3" fmla="val 25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D84B3-8A72-51FE-8B3E-0DB9B8F23AB8}"/>
              </a:ext>
            </a:extLst>
          </p:cNvPr>
          <p:cNvGrpSpPr/>
          <p:nvPr/>
        </p:nvGrpSpPr>
        <p:grpSpPr>
          <a:xfrm>
            <a:off x="705413" y="2950868"/>
            <a:ext cx="1800000" cy="1800000"/>
            <a:chOff x="792935" y="2918961"/>
            <a:chExt cx="1800000" cy="1800000"/>
          </a:xfrm>
        </p:grpSpPr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E3EBE118-69FE-40F4-B10D-87BA7EE0FFD9}"/>
                </a:ext>
              </a:extLst>
            </p:cNvPr>
            <p:cNvSpPr/>
            <p:nvPr/>
          </p:nvSpPr>
          <p:spPr>
            <a:xfrm>
              <a:off x="792935" y="2918961"/>
              <a:ext cx="1800000" cy="1800000"/>
            </a:xfrm>
            <a:prstGeom prst="blockArc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8606F8C7-8509-73E5-857F-100EECA8ADC8}"/>
                </a:ext>
              </a:extLst>
            </p:cNvPr>
            <p:cNvSpPr/>
            <p:nvPr/>
          </p:nvSpPr>
          <p:spPr>
            <a:xfrm flipH="1">
              <a:off x="792935" y="2918961"/>
              <a:ext cx="1800000" cy="1800000"/>
            </a:xfrm>
            <a:prstGeom prst="blockArc">
              <a:avLst>
                <a:gd name="adj1" fmla="val 14794181"/>
                <a:gd name="adj2" fmla="val 0"/>
                <a:gd name="adj3" fmla="val 25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58465C-0E3B-6E00-FC19-FD1CC2F8DC31}"/>
              </a:ext>
            </a:extLst>
          </p:cNvPr>
          <p:cNvGrpSpPr/>
          <p:nvPr/>
        </p:nvGrpSpPr>
        <p:grpSpPr>
          <a:xfrm>
            <a:off x="9457685" y="2950868"/>
            <a:ext cx="1800000" cy="1800000"/>
            <a:chOff x="3606175" y="3039374"/>
            <a:chExt cx="1800000" cy="1800000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2E4125DE-1F23-92BF-3011-55EEE816E437}"/>
                </a:ext>
              </a:extLst>
            </p:cNvPr>
            <p:cNvSpPr/>
            <p:nvPr/>
          </p:nvSpPr>
          <p:spPr>
            <a:xfrm>
              <a:off x="3606175" y="3039374"/>
              <a:ext cx="1800000" cy="1800000"/>
            </a:xfrm>
            <a:prstGeom prst="blockArc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256B0188-27EF-7FDE-DCB4-268B4128B58E}"/>
                </a:ext>
              </a:extLst>
            </p:cNvPr>
            <p:cNvSpPr/>
            <p:nvPr/>
          </p:nvSpPr>
          <p:spPr>
            <a:xfrm flipH="1">
              <a:off x="3606175" y="3039374"/>
              <a:ext cx="1800000" cy="1800000"/>
            </a:xfrm>
            <a:prstGeom prst="blockArc">
              <a:avLst>
                <a:gd name="adj1" fmla="val 16968391"/>
                <a:gd name="adj2" fmla="val 0"/>
                <a:gd name="adj3" fmla="val 25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9A316EA7-169B-B56B-D027-7F9D8E6C525F}"/>
              </a:ext>
            </a:extLst>
          </p:cNvPr>
          <p:cNvSpPr/>
          <p:nvPr/>
        </p:nvSpPr>
        <p:spPr>
          <a:xfrm>
            <a:off x="6387659" y="2950868"/>
            <a:ext cx="1800000" cy="1800000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F51D71-C0E2-EB41-937E-6BDFB1558C38}"/>
              </a:ext>
            </a:extLst>
          </p:cNvPr>
          <p:cNvSpPr txBox="1"/>
          <p:nvPr/>
        </p:nvSpPr>
        <p:spPr>
          <a:xfrm>
            <a:off x="1108322" y="394388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0.64</a:t>
            </a:r>
            <a:r>
              <a:rPr lang="en-US" sz="1600" i="1" baseline="30000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ECBC5-EA57-58C8-549F-1AC9844D2031}"/>
              </a:ext>
            </a:extLst>
          </p:cNvPr>
          <p:cNvSpPr txBox="1"/>
          <p:nvPr/>
        </p:nvSpPr>
        <p:spPr>
          <a:xfrm>
            <a:off x="3949444" y="394388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0.42</a:t>
            </a:r>
            <a:r>
              <a:rPr lang="en-US" sz="1600" i="1" baseline="300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FD284B-CF5B-CC21-51ED-CF14572EF3E9}"/>
              </a:ext>
            </a:extLst>
          </p:cNvPr>
          <p:cNvSpPr txBox="1"/>
          <p:nvPr/>
        </p:nvSpPr>
        <p:spPr>
          <a:xfrm>
            <a:off x="6790568" y="394388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0.00</a:t>
            </a:r>
            <a:r>
              <a:rPr lang="en-US" sz="1600" i="1" baseline="300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92726A-6F46-8E40-92E6-1C7728498578}"/>
              </a:ext>
            </a:extLst>
          </p:cNvPr>
          <p:cNvSpPr txBox="1"/>
          <p:nvPr/>
        </p:nvSpPr>
        <p:spPr>
          <a:xfrm>
            <a:off x="9860594" y="394388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0.42</a:t>
            </a:r>
            <a:r>
              <a:rPr lang="en-US" sz="1600" i="1" baseline="30000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0754DF-FA1F-9B32-7BA0-E1C098F17A30}"/>
              </a:ext>
            </a:extLst>
          </p:cNvPr>
          <p:cNvSpPr txBox="1"/>
          <p:nvPr/>
        </p:nvSpPr>
        <p:spPr>
          <a:xfrm>
            <a:off x="975272" y="447725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0.83</a:t>
            </a:r>
            <a:endParaRPr lang="en-US" sz="1600" i="1" baseline="30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0A4E4D-3B94-F5C7-ACB3-A3009ED151E6}"/>
              </a:ext>
            </a:extLst>
          </p:cNvPr>
          <p:cNvSpPr txBox="1"/>
          <p:nvPr/>
        </p:nvSpPr>
        <p:spPr>
          <a:xfrm>
            <a:off x="3816395" y="447725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1.05</a:t>
            </a:r>
            <a:endParaRPr lang="en-US" sz="1600" i="1" baseline="30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0489A1-28D8-6FC3-97D2-65CE673C2DCA}"/>
              </a:ext>
            </a:extLst>
          </p:cNvPr>
          <p:cNvSpPr txBox="1"/>
          <p:nvPr/>
        </p:nvSpPr>
        <p:spPr>
          <a:xfrm>
            <a:off x="6657518" y="447725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1.37</a:t>
            </a:r>
            <a:endParaRPr lang="en-US" sz="1600" i="1" baseline="30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0FDC45-5D1E-EE7B-B816-0918BBDE4239}"/>
              </a:ext>
            </a:extLst>
          </p:cNvPr>
          <p:cNvSpPr txBox="1"/>
          <p:nvPr/>
        </p:nvSpPr>
        <p:spPr>
          <a:xfrm>
            <a:off x="9727544" y="447725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1.05</a:t>
            </a:r>
            <a:endParaRPr lang="en-US" sz="1600" i="1" baseline="30000" dirty="0"/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1D6D9816-3145-49D7-F32E-3AC80F7F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A42F119D-A4C4-C9C8-E2A0-2E9F093A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317024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Models Created Using k-fold Technique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9BB08-BFC0-78F5-0613-FBFA6203DD2A}"/>
              </a:ext>
            </a:extLst>
          </p:cNvPr>
          <p:cNvSpPr txBox="1"/>
          <p:nvPr/>
        </p:nvSpPr>
        <p:spPr>
          <a:xfrm>
            <a:off x="1163638" y="1670639"/>
            <a:ext cx="141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Test size = 0.4</a:t>
            </a:r>
            <a:endParaRPr lang="en-US" sz="1400" i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CCD75E9-54E4-BBB7-4799-2310C4CC3258}"/>
              </a:ext>
            </a:extLst>
          </p:cNvPr>
          <p:cNvSpPr txBox="1">
            <a:spLocks/>
          </p:cNvSpPr>
          <p:nvPr/>
        </p:nvSpPr>
        <p:spPr>
          <a:xfrm>
            <a:off x="369703" y="2350216"/>
            <a:ext cx="247142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Linear Regression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1D98930-90BB-BE2B-23E1-BBD89B7A5F73}"/>
              </a:ext>
            </a:extLst>
          </p:cNvPr>
          <p:cNvSpPr txBox="1">
            <a:spLocks/>
          </p:cNvSpPr>
          <p:nvPr/>
        </p:nvSpPr>
        <p:spPr>
          <a:xfrm>
            <a:off x="3210826" y="2350216"/>
            <a:ext cx="247142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Decision Tree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8AABE44-FE24-1BBD-75E1-62A1D3971FB0}"/>
              </a:ext>
            </a:extLst>
          </p:cNvPr>
          <p:cNvSpPr txBox="1">
            <a:spLocks/>
          </p:cNvSpPr>
          <p:nvPr/>
        </p:nvSpPr>
        <p:spPr>
          <a:xfrm>
            <a:off x="6051949" y="2350216"/>
            <a:ext cx="247142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Lasso Regression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19D109-F7C4-0DBE-1E34-5692169E20B7}"/>
              </a:ext>
            </a:extLst>
          </p:cNvPr>
          <p:cNvSpPr txBox="1">
            <a:spLocks/>
          </p:cNvSpPr>
          <p:nvPr/>
        </p:nvSpPr>
        <p:spPr>
          <a:xfrm>
            <a:off x="8893072" y="2350216"/>
            <a:ext cx="2929226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Decision Tree Regression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E0E711-7B7D-6790-FAED-1A0ABC84C861}"/>
              </a:ext>
            </a:extLst>
          </p:cNvPr>
          <p:cNvGrpSpPr/>
          <p:nvPr/>
        </p:nvGrpSpPr>
        <p:grpSpPr>
          <a:xfrm>
            <a:off x="3546536" y="2950868"/>
            <a:ext cx="1800000" cy="1800000"/>
            <a:chOff x="3606175" y="3039374"/>
            <a:chExt cx="1800000" cy="1800000"/>
          </a:xfrm>
        </p:grpSpPr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58CFA196-D08D-F034-0B5C-B2B95C7034FE}"/>
                </a:ext>
              </a:extLst>
            </p:cNvPr>
            <p:cNvSpPr/>
            <p:nvPr/>
          </p:nvSpPr>
          <p:spPr>
            <a:xfrm>
              <a:off x="3606175" y="3039374"/>
              <a:ext cx="1800000" cy="1800000"/>
            </a:xfrm>
            <a:prstGeom prst="blockArc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9BD1009F-F3C9-919A-0D86-AC8DFF782E62}"/>
                </a:ext>
              </a:extLst>
            </p:cNvPr>
            <p:cNvSpPr/>
            <p:nvPr/>
          </p:nvSpPr>
          <p:spPr>
            <a:xfrm flipH="1">
              <a:off x="3606175" y="3039374"/>
              <a:ext cx="1800000" cy="1800000"/>
            </a:xfrm>
            <a:prstGeom prst="blockArc">
              <a:avLst>
                <a:gd name="adj1" fmla="val 13736896"/>
                <a:gd name="adj2" fmla="val 0"/>
                <a:gd name="adj3" fmla="val 25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D84B3-8A72-51FE-8B3E-0DB9B8F23AB8}"/>
              </a:ext>
            </a:extLst>
          </p:cNvPr>
          <p:cNvGrpSpPr/>
          <p:nvPr/>
        </p:nvGrpSpPr>
        <p:grpSpPr>
          <a:xfrm>
            <a:off x="705413" y="2950868"/>
            <a:ext cx="1800000" cy="1800000"/>
            <a:chOff x="792935" y="2918961"/>
            <a:chExt cx="1800000" cy="1800000"/>
          </a:xfrm>
        </p:grpSpPr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E3EBE118-69FE-40F4-B10D-87BA7EE0FFD9}"/>
                </a:ext>
              </a:extLst>
            </p:cNvPr>
            <p:cNvSpPr/>
            <p:nvPr/>
          </p:nvSpPr>
          <p:spPr>
            <a:xfrm>
              <a:off x="792935" y="2918961"/>
              <a:ext cx="1800000" cy="1800000"/>
            </a:xfrm>
            <a:prstGeom prst="blockArc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8606F8C7-8509-73E5-857F-100EECA8ADC8}"/>
                </a:ext>
              </a:extLst>
            </p:cNvPr>
            <p:cNvSpPr/>
            <p:nvPr/>
          </p:nvSpPr>
          <p:spPr>
            <a:xfrm flipH="1">
              <a:off x="792935" y="2918961"/>
              <a:ext cx="1800000" cy="1800000"/>
            </a:xfrm>
            <a:prstGeom prst="blockArc">
              <a:avLst>
                <a:gd name="adj1" fmla="val 14618474"/>
                <a:gd name="adj2" fmla="val 0"/>
                <a:gd name="adj3" fmla="val 25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9A316EA7-169B-B56B-D027-7F9D8E6C525F}"/>
              </a:ext>
            </a:extLst>
          </p:cNvPr>
          <p:cNvSpPr/>
          <p:nvPr/>
        </p:nvSpPr>
        <p:spPr>
          <a:xfrm>
            <a:off x="6387659" y="2950868"/>
            <a:ext cx="1800000" cy="1800000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E4ABF-4853-241A-6A31-4110694EEC29}"/>
              </a:ext>
            </a:extLst>
          </p:cNvPr>
          <p:cNvSpPr txBox="1"/>
          <p:nvPr/>
        </p:nvSpPr>
        <p:spPr>
          <a:xfrm>
            <a:off x="2839419" y="1670639"/>
            <a:ext cx="1135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K-folds = 5</a:t>
            </a:r>
            <a:endParaRPr lang="en-US" sz="14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1AE3AC-ABBD-F6C6-F2DF-FD6FB11858F2}"/>
              </a:ext>
            </a:extLst>
          </p:cNvPr>
          <p:cNvSpPr/>
          <p:nvPr/>
        </p:nvSpPr>
        <p:spPr>
          <a:xfrm>
            <a:off x="255412" y="2157826"/>
            <a:ext cx="2700000" cy="291369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C25C1-3C32-675F-B911-72D722653193}"/>
              </a:ext>
            </a:extLst>
          </p:cNvPr>
          <p:cNvSpPr txBox="1"/>
          <p:nvPr/>
        </p:nvSpPr>
        <p:spPr>
          <a:xfrm>
            <a:off x="1073856" y="3943881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</a:t>
            </a:r>
            <a:r>
              <a:rPr lang="en-US" b="1" i="1" dirty="0"/>
              <a:t>0.65</a:t>
            </a:r>
            <a:r>
              <a:rPr lang="en-US" sz="1600" i="1" baseline="300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CE940-8653-A808-7B52-319255835205}"/>
              </a:ext>
            </a:extLst>
          </p:cNvPr>
          <p:cNvSpPr txBox="1"/>
          <p:nvPr/>
        </p:nvSpPr>
        <p:spPr>
          <a:xfrm>
            <a:off x="3949444" y="394388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0.78</a:t>
            </a:r>
            <a:r>
              <a:rPr lang="en-US" sz="1600" i="1" baseline="30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30947C-3C15-BA18-DE62-14428F33AC2C}"/>
              </a:ext>
            </a:extLst>
          </p:cNvPr>
          <p:cNvSpPr txBox="1"/>
          <p:nvPr/>
        </p:nvSpPr>
        <p:spPr>
          <a:xfrm>
            <a:off x="6790568" y="394388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0.00</a:t>
            </a:r>
            <a:r>
              <a:rPr lang="en-US" sz="1600" i="1" baseline="300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F3565-2918-3262-928B-D66CA86D7562}"/>
              </a:ext>
            </a:extLst>
          </p:cNvPr>
          <p:cNvSpPr txBox="1"/>
          <p:nvPr/>
        </p:nvSpPr>
        <p:spPr>
          <a:xfrm>
            <a:off x="9860594" y="394388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0.78</a:t>
            </a:r>
            <a:r>
              <a:rPr lang="en-US" sz="1600" i="1" baseline="300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7425DE-F1AE-E9BE-BCB1-FF46C458A27D}"/>
              </a:ext>
            </a:extLst>
          </p:cNvPr>
          <p:cNvSpPr txBox="1"/>
          <p:nvPr/>
        </p:nvSpPr>
        <p:spPr>
          <a:xfrm>
            <a:off x="975272" y="447725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0.84</a:t>
            </a:r>
            <a:endParaRPr lang="en-US" sz="1600" i="1" baseline="30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C0882-9476-5F12-7202-77E7E469CA71}"/>
              </a:ext>
            </a:extLst>
          </p:cNvPr>
          <p:cNvSpPr txBox="1"/>
          <p:nvPr/>
        </p:nvSpPr>
        <p:spPr>
          <a:xfrm>
            <a:off x="3816395" y="447725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1.04</a:t>
            </a:r>
            <a:endParaRPr lang="en-US" sz="1600" i="1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FF46-3785-15B9-8E44-C03C58F2A0DE}"/>
              </a:ext>
            </a:extLst>
          </p:cNvPr>
          <p:cNvSpPr txBox="1"/>
          <p:nvPr/>
        </p:nvSpPr>
        <p:spPr>
          <a:xfrm>
            <a:off x="6657518" y="447725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1.40</a:t>
            </a:r>
            <a:endParaRPr lang="en-US" sz="1600" i="1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1F217-F26B-A004-3D90-4F74C7ABA240}"/>
              </a:ext>
            </a:extLst>
          </p:cNvPr>
          <p:cNvSpPr txBox="1"/>
          <p:nvPr/>
        </p:nvSpPr>
        <p:spPr>
          <a:xfrm>
            <a:off x="9727544" y="4477253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1.04</a:t>
            </a:r>
            <a:endParaRPr lang="en-US" sz="1600" i="1" baseline="30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C7145D-DF1B-183A-F2C8-D646303746ED}"/>
              </a:ext>
            </a:extLst>
          </p:cNvPr>
          <p:cNvGrpSpPr/>
          <p:nvPr/>
        </p:nvGrpSpPr>
        <p:grpSpPr>
          <a:xfrm>
            <a:off x="9457684" y="2950868"/>
            <a:ext cx="1800000" cy="1800000"/>
            <a:chOff x="3606175" y="3039374"/>
            <a:chExt cx="1800000" cy="1800000"/>
          </a:xfrm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5CD4622B-4F00-9C44-F994-DBE3B99A6601}"/>
                </a:ext>
              </a:extLst>
            </p:cNvPr>
            <p:cNvSpPr/>
            <p:nvPr/>
          </p:nvSpPr>
          <p:spPr>
            <a:xfrm>
              <a:off x="3606175" y="3039374"/>
              <a:ext cx="1800000" cy="1800000"/>
            </a:xfrm>
            <a:prstGeom prst="blockArc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Block Arc 40">
              <a:extLst>
                <a:ext uri="{FF2B5EF4-FFF2-40B4-BE49-F238E27FC236}">
                  <a16:creationId xmlns:a16="http://schemas.microsoft.com/office/drawing/2014/main" id="{3A8CC87D-8F8A-4CAC-0316-5AAC8EEDA9A5}"/>
                </a:ext>
              </a:extLst>
            </p:cNvPr>
            <p:cNvSpPr/>
            <p:nvPr/>
          </p:nvSpPr>
          <p:spPr>
            <a:xfrm flipH="1">
              <a:off x="3606175" y="3039374"/>
              <a:ext cx="1800000" cy="1800000"/>
            </a:xfrm>
            <a:prstGeom prst="blockArc">
              <a:avLst>
                <a:gd name="adj1" fmla="val 13736896"/>
                <a:gd name="adj2" fmla="val 0"/>
                <a:gd name="adj3" fmla="val 25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Date Placeholder 10">
            <a:extLst>
              <a:ext uri="{FF2B5EF4-FFF2-40B4-BE49-F238E27FC236}">
                <a16:creationId xmlns:a16="http://schemas.microsoft.com/office/drawing/2014/main" id="{F6BC9294-A9EF-0F72-EC87-71DA1AD4AD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3" name="Footer Placeholder 11">
            <a:extLst>
              <a:ext uri="{FF2B5EF4-FFF2-40B4-BE49-F238E27FC236}">
                <a16:creationId xmlns:a16="http://schemas.microsoft.com/office/drawing/2014/main" id="{A6FD77F1-936E-4A00-2865-D3F9FCB4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354565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32" grpId="0" animBg="1"/>
      <p:bldP spid="4" grpId="0" animBg="1"/>
      <p:bldP spid="5" grpId="0"/>
      <p:bldP spid="13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optimization using hyperparameter tuning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9BB08-BFC0-78F5-0613-FBFA6203DD2A}"/>
              </a:ext>
            </a:extLst>
          </p:cNvPr>
          <p:cNvSpPr txBox="1"/>
          <p:nvPr/>
        </p:nvSpPr>
        <p:spPr>
          <a:xfrm>
            <a:off x="1163638" y="1670639"/>
            <a:ext cx="1414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Test size = 0.4</a:t>
            </a:r>
            <a:endParaRPr lang="en-US" sz="1400" i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CCD75E9-54E4-BBB7-4799-2310C4CC3258}"/>
              </a:ext>
            </a:extLst>
          </p:cNvPr>
          <p:cNvSpPr txBox="1">
            <a:spLocks/>
          </p:cNvSpPr>
          <p:nvPr/>
        </p:nvSpPr>
        <p:spPr>
          <a:xfrm>
            <a:off x="2263785" y="2356589"/>
            <a:ext cx="247142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Gradient Boosting Regression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19D109-F7C4-0DBE-1E34-5692169E20B7}"/>
              </a:ext>
            </a:extLst>
          </p:cNvPr>
          <p:cNvSpPr txBox="1">
            <a:spLocks/>
          </p:cNvSpPr>
          <p:nvPr/>
        </p:nvSpPr>
        <p:spPr>
          <a:xfrm>
            <a:off x="6998990" y="2356589"/>
            <a:ext cx="2929226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/>
              <a:t>Decision Tree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E4ABF-4853-241A-6A31-4110694EEC29}"/>
              </a:ext>
            </a:extLst>
          </p:cNvPr>
          <p:cNvSpPr txBox="1"/>
          <p:nvPr/>
        </p:nvSpPr>
        <p:spPr>
          <a:xfrm>
            <a:off x="2839419" y="1670639"/>
            <a:ext cx="1135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K-folds = 5</a:t>
            </a:r>
            <a:endParaRPr lang="en-US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C25C1-3C32-675F-B911-72D722653193}"/>
              </a:ext>
            </a:extLst>
          </p:cNvPr>
          <p:cNvSpPr txBox="1"/>
          <p:nvPr/>
        </p:nvSpPr>
        <p:spPr>
          <a:xfrm>
            <a:off x="2965535" y="409129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</a:t>
            </a:r>
            <a:r>
              <a:rPr lang="en-US" b="1" i="1" dirty="0"/>
              <a:t>0.78</a:t>
            </a:r>
            <a:r>
              <a:rPr lang="en-US" b="1" i="1" baseline="30000" dirty="0"/>
              <a:t> </a:t>
            </a:r>
            <a:endParaRPr lang="en-US" sz="1600" b="1" i="1" baseline="30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F3565-2918-3262-928B-D66CA86D7562}"/>
              </a:ext>
            </a:extLst>
          </p:cNvPr>
          <p:cNvSpPr txBox="1"/>
          <p:nvPr/>
        </p:nvSpPr>
        <p:spPr>
          <a:xfrm>
            <a:off x="7966512" y="4091296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</a:t>
            </a:r>
            <a:r>
              <a:rPr lang="en-US" sz="1600" i="1" baseline="30000" dirty="0"/>
              <a:t>2</a:t>
            </a:r>
            <a:r>
              <a:rPr lang="en-US" sz="1600" i="1" dirty="0"/>
              <a:t> = 0.56</a:t>
            </a:r>
            <a:r>
              <a:rPr lang="en-US" sz="1600" i="1" baseline="300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7425DE-F1AE-E9BE-BCB1-FF46C458A27D}"/>
              </a:ext>
            </a:extLst>
          </p:cNvPr>
          <p:cNvSpPr txBox="1"/>
          <p:nvPr/>
        </p:nvSpPr>
        <p:spPr>
          <a:xfrm>
            <a:off x="2869355" y="4624668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0.65</a:t>
            </a:r>
            <a:endParaRPr lang="en-US" sz="1600" i="1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1F217-F26B-A004-3D90-4F74C7ABA240}"/>
              </a:ext>
            </a:extLst>
          </p:cNvPr>
          <p:cNvSpPr txBox="1"/>
          <p:nvPr/>
        </p:nvSpPr>
        <p:spPr>
          <a:xfrm>
            <a:off x="7833463" y="4624668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RMSE = 0.91</a:t>
            </a:r>
            <a:endParaRPr lang="en-US" sz="1600" i="1" baseline="30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C7145D-DF1B-183A-F2C8-D646303746ED}"/>
              </a:ext>
            </a:extLst>
          </p:cNvPr>
          <p:cNvGrpSpPr/>
          <p:nvPr/>
        </p:nvGrpSpPr>
        <p:grpSpPr>
          <a:xfrm>
            <a:off x="7563603" y="3123519"/>
            <a:ext cx="1800000" cy="1800000"/>
            <a:chOff x="3606175" y="3039374"/>
            <a:chExt cx="1800000" cy="1800000"/>
          </a:xfrm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5CD4622B-4F00-9C44-F994-DBE3B99A6601}"/>
                </a:ext>
              </a:extLst>
            </p:cNvPr>
            <p:cNvSpPr/>
            <p:nvPr/>
          </p:nvSpPr>
          <p:spPr>
            <a:xfrm>
              <a:off x="3606175" y="3039374"/>
              <a:ext cx="1800000" cy="1800000"/>
            </a:xfrm>
            <a:prstGeom prst="blockArc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Block Arc 40">
              <a:extLst>
                <a:ext uri="{FF2B5EF4-FFF2-40B4-BE49-F238E27FC236}">
                  <a16:creationId xmlns:a16="http://schemas.microsoft.com/office/drawing/2014/main" id="{3A8CC87D-8F8A-4CAC-0316-5AAC8EEDA9A5}"/>
                </a:ext>
              </a:extLst>
            </p:cNvPr>
            <p:cNvSpPr/>
            <p:nvPr/>
          </p:nvSpPr>
          <p:spPr>
            <a:xfrm flipH="1">
              <a:off x="3606175" y="3039374"/>
              <a:ext cx="1800000" cy="1800000"/>
            </a:xfrm>
            <a:prstGeom prst="blockArc">
              <a:avLst>
                <a:gd name="adj1" fmla="val 14921392"/>
                <a:gd name="adj2" fmla="val 0"/>
                <a:gd name="adj3" fmla="val 25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DEB944F-BD3D-6DAC-ED49-606FB2D8A4A0}"/>
              </a:ext>
            </a:extLst>
          </p:cNvPr>
          <p:cNvSpPr/>
          <p:nvPr/>
        </p:nvSpPr>
        <p:spPr>
          <a:xfrm>
            <a:off x="2117339" y="2273664"/>
            <a:ext cx="2700000" cy="291369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B05512-83C2-291C-7600-81C87432EED7}"/>
              </a:ext>
            </a:extLst>
          </p:cNvPr>
          <p:cNvGrpSpPr/>
          <p:nvPr/>
        </p:nvGrpSpPr>
        <p:grpSpPr>
          <a:xfrm>
            <a:off x="2599495" y="3123519"/>
            <a:ext cx="1800000" cy="1819852"/>
            <a:chOff x="2599495" y="3123519"/>
            <a:chExt cx="1800000" cy="1819852"/>
          </a:xfrm>
        </p:grpSpPr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E3EBE118-69FE-40F4-B10D-87BA7EE0FFD9}"/>
                </a:ext>
              </a:extLst>
            </p:cNvPr>
            <p:cNvSpPr/>
            <p:nvPr/>
          </p:nvSpPr>
          <p:spPr>
            <a:xfrm>
              <a:off x="2599495" y="3123519"/>
              <a:ext cx="1800000" cy="1800000"/>
            </a:xfrm>
            <a:prstGeom prst="blockArc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1BCB7843-2C92-B3B4-1779-557BD3898942}"/>
                </a:ext>
              </a:extLst>
            </p:cNvPr>
            <p:cNvSpPr/>
            <p:nvPr/>
          </p:nvSpPr>
          <p:spPr>
            <a:xfrm flipH="1">
              <a:off x="2599495" y="3143371"/>
              <a:ext cx="1800000" cy="1800000"/>
            </a:xfrm>
            <a:prstGeom prst="blockArc">
              <a:avLst>
                <a:gd name="adj1" fmla="val 13736896"/>
                <a:gd name="adj2" fmla="val 0"/>
                <a:gd name="adj3" fmla="val 25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Date Placeholder 10">
            <a:extLst>
              <a:ext uri="{FF2B5EF4-FFF2-40B4-BE49-F238E27FC236}">
                <a16:creationId xmlns:a16="http://schemas.microsoft.com/office/drawing/2014/main" id="{58D6B420-597F-EF2E-2826-9F724BE4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4" name="Footer Placeholder 11">
            <a:extLst>
              <a:ext uri="{FF2B5EF4-FFF2-40B4-BE49-F238E27FC236}">
                <a16:creationId xmlns:a16="http://schemas.microsoft.com/office/drawing/2014/main" id="{029F9AF9-64EE-7F89-4625-8453E499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37438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5" grpId="0"/>
      <p:bldP spid="15" grpId="0"/>
      <p:bldP spid="16" grpId="0"/>
      <p:bldP spid="20" grpId="0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 10 most important features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9671C-A4C2-4900-39E3-24829B82314D}"/>
              </a:ext>
            </a:extLst>
          </p:cNvPr>
          <p:cNvSpPr txBox="1"/>
          <p:nvPr/>
        </p:nvSpPr>
        <p:spPr>
          <a:xfrm>
            <a:off x="1163638" y="1642738"/>
            <a:ext cx="478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Optimized </a:t>
            </a:r>
            <a:r>
              <a:rPr lang="en-US" b="1" i="1" dirty="0"/>
              <a:t>Gradient Boosting 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F9984-2033-A5BE-5352-52435325D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8"/>
          <a:stretch/>
        </p:blipFill>
        <p:spPr>
          <a:xfrm>
            <a:off x="1163638" y="2442258"/>
            <a:ext cx="9858375" cy="3724386"/>
          </a:xfrm>
          <a:prstGeom prst="rect">
            <a:avLst/>
          </a:prstGeom>
        </p:spPr>
      </p:pic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4C40ED68-A6CB-EFEB-EA07-F028AA1C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5394F6E1-2FFE-EDDE-6AFA-3EE3DC35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  <p:sp>
        <p:nvSpPr>
          <p:cNvPr id="10" name="TextBox 9">
            <a:hlinkClick r:id="rId3" action="ppaction://hlinksldjump"/>
            <a:extLst>
              <a:ext uri="{FF2B5EF4-FFF2-40B4-BE49-F238E27FC236}">
                <a16:creationId xmlns:a16="http://schemas.microsoft.com/office/drawing/2014/main" id="{80F15A8E-950C-8A4F-506F-9ACFF3FB36AB}"/>
              </a:ext>
            </a:extLst>
          </p:cNvPr>
          <p:cNvSpPr txBox="1"/>
          <p:nvPr/>
        </p:nvSpPr>
        <p:spPr>
          <a:xfrm>
            <a:off x="1163638" y="6034968"/>
            <a:ext cx="2999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View important features of second-best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BD6768-129F-D0A3-079E-BF1459207E52}"/>
              </a:ext>
            </a:extLst>
          </p:cNvPr>
          <p:cNvSpPr/>
          <p:nvPr/>
        </p:nvSpPr>
        <p:spPr>
          <a:xfrm>
            <a:off x="1475386" y="2763640"/>
            <a:ext cx="9027867" cy="2653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B7B2E-4025-2777-FF7A-47BB090DC73C}"/>
              </a:ext>
            </a:extLst>
          </p:cNvPr>
          <p:cNvSpPr/>
          <p:nvPr/>
        </p:nvSpPr>
        <p:spPr>
          <a:xfrm>
            <a:off x="1475386" y="3078480"/>
            <a:ext cx="9027867" cy="23384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3BDF4F-370C-EDDA-6DAA-BB36A24371FE}"/>
              </a:ext>
            </a:extLst>
          </p:cNvPr>
          <p:cNvSpPr/>
          <p:nvPr/>
        </p:nvSpPr>
        <p:spPr>
          <a:xfrm>
            <a:off x="1475386" y="3325653"/>
            <a:ext cx="9027867" cy="20912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46C39B-8E8B-B46D-B6D1-D0DCE8BDB574}"/>
              </a:ext>
            </a:extLst>
          </p:cNvPr>
          <p:cNvSpPr/>
          <p:nvPr/>
        </p:nvSpPr>
        <p:spPr>
          <a:xfrm>
            <a:off x="1475386" y="3601720"/>
            <a:ext cx="9027867" cy="18152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6A210C-D13C-2F61-A3BD-750117CC0D3D}"/>
              </a:ext>
            </a:extLst>
          </p:cNvPr>
          <p:cNvSpPr/>
          <p:nvPr/>
        </p:nvSpPr>
        <p:spPr>
          <a:xfrm>
            <a:off x="1475386" y="3845560"/>
            <a:ext cx="9027867" cy="1571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38B297-3FE4-AC13-1F57-A38D31B59154}"/>
              </a:ext>
            </a:extLst>
          </p:cNvPr>
          <p:cNvSpPr/>
          <p:nvPr/>
        </p:nvSpPr>
        <p:spPr>
          <a:xfrm>
            <a:off x="1475386" y="4109720"/>
            <a:ext cx="9027867" cy="1307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8554DD-6D89-5D13-0311-376EE98FED7C}"/>
              </a:ext>
            </a:extLst>
          </p:cNvPr>
          <p:cNvSpPr/>
          <p:nvPr/>
        </p:nvSpPr>
        <p:spPr>
          <a:xfrm>
            <a:off x="1472211" y="4378960"/>
            <a:ext cx="9027867" cy="10227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E6037A-706C-4FC2-E9A8-A4611C894351}"/>
              </a:ext>
            </a:extLst>
          </p:cNvPr>
          <p:cNvSpPr/>
          <p:nvPr/>
        </p:nvSpPr>
        <p:spPr>
          <a:xfrm>
            <a:off x="1478561" y="4625340"/>
            <a:ext cx="9027867" cy="7916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1430CF-E079-A31A-4230-A3CCE63736EE}"/>
              </a:ext>
            </a:extLst>
          </p:cNvPr>
          <p:cNvSpPr/>
          <p:nvPr/>
        </p:nvSpPr>
        <p:spPr>
          <a:xfrm>
            <a:off x="1475386" y="4884420"/>
            <a:ext cx="9027867" cy="517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7ACFA0-546C-3E58-52A3-64F55EF2180B}"/>
              </a:ext>
            </a:extLst>
          </p:cNvPr>
          <p:cNvSpPr/>
          <p:nvPr/>
        </p:nvSpPr>
        <p:spPr>
          <a:xfrm>
            <a:off x="1472210" y="5130440"/>
            <a:ext cx="9027867" cy="2616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7CD561-DCB7-E085-2F91-CCB159B2B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420543"/>
              </p:ext>
            </p:extLst>
          </p:nvPr>
        </p:nvGraphicFramePr>
        <p:xfrm>
          <a:off x="6591995" y="1400745"/>
          <a:ext cx="361811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6038">
                  <a:extLst>
                    <a:ext uri="{9D8B030D-6E8A-4147-A177-3AD203B41FA5}">
                      <a16:colId xmlns:a16="http://schemas.microsoft.com/office/drawing/2014/main" val="2522825153"/>
                    </a:ext>
                  </a:extLst>
                </a:gridCol>
                <a:gridCol w="1206038">
                  <a:extLst>
                    <a:ext uri="{9D8B030D-6E8A-4147-A177-3AD203B41FA5}">
                      <a16:colId xmlns:a16="http://schemas.microsoft.com/office/drawing/2014/main" val="2891116388"/>
                    </a:ext>
                  </a:extLst>
                </a:gridCol>
                <a:gridCol w="1206038">
                  <a:extLst>
                    <a:ext uri="{9D8B030D-6E8A-4147-A177-3AD203B41FA5}">
                      <a16:colId xmlns:a16="http://schemas.microsoft.com/office/drawing/2014/main" val="1089240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0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90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1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446714"/>
            <a:ext cx="4082142" cy="585788"/>
          </a:xfrm>
        </p:spPr>
        <p:txBody>
          <a:bodyPr/>
          <a:lstStyle/>
          <a:p>
            <a:r>
              <a:rPr lang="en-US" dirty="0"/>
              <a:t>PROBLEM 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/>
              <a:t>Contextual Significance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dirty="0"/>
              <a:t>Research Focus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/>
          <a:lstStyle/>
          <a:p>
            <a:r>
              <a:rPr lang="en-CA" dirty="0"/>
              <a:t>Football market values reflect player worth amid media growth, sponsorships, global appeal, and record-breaking transfers.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/>
          <a:lstStyle/>
          <a:p>
            <a:r>
              <a:rPr lang="en-CA" b="1" dirty="0"/>
              <a:t>Predict 2022-2023 male football players' market value in top 5 leagues using Regression models</a:t>
            </a:r>
            <a:r>
              <a:rPr lang="en-CA" dirty="0"/>
              <a:t>, aiding data-driven recruitment and performance enhancement.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/>
          <a:lstStyle/>
          <a:p>
            <a:r>
              <a:rPr lang="en-CA" dirty="0"/>
              <a:t>Personal passion for football and data's pivotal role drive ML-powered decisions for clubs' success.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743405"/>
            <a:ext cx="5539095" cy="111338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Analyze market value across player’s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Determine key player attributes impacting market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Predict accurately player market value</a:t>
            </a:r>
            <a:endParaRPr lang="en-US" b="1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 10 most important features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9671C-A4C2-4900-39E3-24829B82314D}"/>
              </a:ext>
            </a:extLst>
          </p:cNvPr>
          <p:cNvSpPr txBox="1"/>
          <p:nvPr/>
        </p:nvSpPr>
        <p:spPr>
          <a:xfrm>
            <a:off x="1163638" y="1642738"/>
            <a:ext cx="426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Optimized </a:t>
            </a:r>
            <a:r>
              <a:rPr lang="en-US" b="1" i="1" dirty="0"/>
              <a:t>Decision Tree Regression Model</a:t>
            </a:r>
          </a:p>
        </p:txBody>
      </p:sp>
      <p:pic>
        <p:nvPicPr>
          <p:cNvPr id="12" name="Picture 11" descr="A graph with blue and black text&#10;&#10;Description automatically generated with medium confidence">
            <a:extLst>
              <a:ext uri="{FF2B5EF4-FFF2-40B4-BE49-F238E27FC236}">
                <a16:creationId xmlns:a16="http://schemas.microsoft.com/office/drawing/2014/main" id="{84459C85-1769-D701-2279-0724160DC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69"/>
          <a:stretch/>
        </p:blipFill>
        <p:spPr>
          <a:xfrm>
            <a:off x="1169987" y="2419108"/>
            <a:ext cx="9858375" cy="374753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97EF9480-9214-AE02-B6F5-F9AAB9EF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4" name="Footer Placeholder 11">
            <a:extLst>
              <a:ext uri="{FF2B5EF4-FFF2-40B4-BE49-F238E27FC236}">
                <a16:creationId xmlns:a16="http://schemas.microsoft.com/office/drawing/2014/main" id="{301D8DB7-2C2D-5E1B-3E05-5B3FBDE2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344EEE-0062-FC4C-B378-9E291204E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078780"/>
              </p:ext>
            </p:extLst>
          </p:nvPr>
        </p:nvGraphicFramePr>
        <p:xfrm>
          <a:off x="6591995" y="1400745"/>
          <a:ext cx="361811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6038">
                  <a:extLst>
                    <a:ext uri="{9D8B030D-6E8A-4147-A177-3AD203B41FA5}">
                      <a16:colId xmlns:a16="http://schemas.microsoft.com/office/drawing/2014/main" val="2522825153"/>
                    </a:ext>
                  </a:extLst>
                </a:gridCol>
                <a:gridCol w="1206038">
                  <a:extLst>
                    <a:ext uri="{9D8B030D-6E8A-4147-A177-3AD203B41FA5}">
                      <a16:colId xmlns:a16="http://schemas.microsoft.com/office/drawing/2014/main" val="2891116388"/>
                    </a:ext>
                  </a:extLst>
                </a:gridCol>
                <a:gridCol w="1206038">
                  <a:extLst>
                    <a:ext uri="{9D8B030D-6E8A-4147-A177-3AD203B41FA5}">
                      <a16:colId xmlns:a16="http://schemas.microsoft.com/office/drawing/2014/main" val="1089240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0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90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1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 10 most important features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9671C-A4C2-4900-39E3-24829B82314D}"/>
              </a:ext>
            </a:extLst>
          </p:cNvPr>
          <p:cNvSpPr txBox="1"/>
          <p:nvPr/>
        </p:nvSpPr>
        <p:spPr>
          <a:xfrm>
            <a:off x="1163638" y="1642738"/>
            <a:ext cx="251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Ridge Regressor Model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97EF9480-9214-AE02-B6F5-F9AAB9EF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4" name="Footer Placeholder 11">
            <a:extLst>
              <a:ext uri="{FF2B5EF4-FFF2-40B4-BE49-F238E27FC236}">
                <a16:creationId xmlns:a16="http://schemas.microsoft.com/office/drawing/2014/main" id="{301D8DB7-2C2D-5E1B-3E05-5B3FBDE2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  <p:pic>
        <p:nvPicPr>
          <p:cNvPr id="5" name="Picture 4" descr="A graph with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9AD12467-8859-A1F6-3597-F013E6870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8"/>
          <a:stretch/>
        </p:blipFill>
        <p:spPr>
          <a:xfrm>
            <a:off x="1169987" y="2608118"/>
            <a:ext cx="9858375" cy="3558526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F510E40-D243-821C-DF98-396CF2812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42102"/>
              </p:ext>
            </p:extLst>
          </p:nvPr>
        </p:nvGraphicFramePr>
        <p:xfrm>
          <a:off x="6591995" y="1400745"/>
          <a:ext cx="361811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6038">
                  <a:extLst>
                    <a:ext uri="{9D8B030D-6E8A-4147-A177-3AD203B41FA5}">
                      <a16:colId xmlns:a16="http://schemas.microsoft.com/office/drawing/2014/main" val="2522825153"/>
                    </a:ext>
                  </a:extLst>
                </a:gridCol>
                <a:gridCol w="1206038">
                  <a:extLst>
                    <a:ext uri="{9D8B030D-6E8A-4147-A177-3AD203B41FA5}">
                      <a16:colId xmlns:a16="http://schemas.microsoft.com/office/drawing/2014/main" val="2891116388"/>
                    </a:ext>
                  </a:extLst>
                </a:gridCol>
                <a:gridCol w="1206038">
                  <a:extLst>
                    <a:ext uri="{9D8B030D-6E8A-4147-A177-3AD203B41FA5}">
                      <a16:colId xmlns:a16="http://schemas.microsoft.com/office/drawing/2014/main" val="1089240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0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90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41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55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4FD-27D6-B88F-B59E-67682CF2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C181-B4B5-70F3-88A8-EC5CF3C9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4243" y="3017044"/>
            <a:ext cx="3924300" cy="823912"/>
          </a:xfrm>
        </p:spPr>
        <p:txBody>
          <a:bodyPr/>
          <a:lstStyle/>
          <a:p>
            <a:r>
              <a:rPr lang="en-CA" b="1" dirty="0"/>
              <a:t>Key Factors Driving Player Valuation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7B4C3-F7E4-DCB3-7187-8CA3E15AA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943" y="3967956"/>
            <a:ext cx="3924300" cy="1036638"/>
          </a:xfrm>
        </p:spPr>
        <p:txBody>
          <a:bodyPr>
            <a:normAutofit/>
          </a:bodyPr>
          <a:lstStyle/>
          <a:p>
            <a:r>
              <a:rPr lang="en-CA" sz="1600" b="1" dirty="0"/>
              <a:t>Attacking players exhibit higher market values</a:t>
            </a:r>
            <a:r>
              <a:rPr lang="en-CA" sz="1600" dirty="0"/>
              <a:t> compared to defensive counterparts.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4F2B6-D9BF-B821-6654-ADBC6AC32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48428" y="3017044"/>
            <a:ext cx="3943627" cy="823912"/>
          </a:xfrm>
        </p:spPr>
        <p:txBody>
          <a:bodyPr/>
          <a:lstStyle/>
          <a:p>
            <a:r>
              <a:rPr lang="en-US" b="1" dirty="0"/>
              <a:t>High-Performance Gradient Boosting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4DAD9-E9A9-3920-46A7-A3016A32C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8428" y="3967956"/>
            <a:ext cx="3943627" cy="1997867"/>
          </a:xfrm>
        </p:spPr>
        <p:txBody>
          <a:bodyPr/>
          <a:lstStyle/>
          <a:p>
            <a:r>
              <a:rPr lang="en-CA" dirty="0"/>
              <a:t>The best-performing model demonstrates its prowess with an impressive </a:t>
            </a:r>
            <a:r>
              <a:rPr lang="en-CA" b="1" dirty="0"/>
              <a:t>root mean squared error (RMSE) of 0.65 and an R-squared (R²) value of 0.78</a:t>
            </a:r>
            <a:r>
              <a:rPr lang="en-CA" dirty="0"/>
              <a:t>. </a:t>
            </a:r>
          </a:p>
          <a:p>
            <a:r>
              <a:rPr lang="en-CA" dirty="0"/>
              <a:t>This indicates the model's strong predictive ability and close fit to the actual player market values.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4751CA-7854-EC11-2E8E-F5669318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5339D538-26B8-B2D2-5387-46B26D1C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2732E975-64BB-2200-6F1C-85DD0C5E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31DDB4F-86DF-B2B7-BDCA-A5AB86D42C5B}"/>
              </a:ext>
            </a:extLst>
          </p:cNvPr>
          <p:cNvSpPr txBox="1">
            <a:spLocks/>
          </p:cNvSpPr>
          <p:nvPr/>
        </p:nvSpPr>
        <p:spPr>
          <a:xfrm>
            <a:off x="99943" y="3017044"/>
            <a:ext cx="39243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Player’s Position Valuation Difference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9B13DA2-8CE1-C8D7-1BAC-94FAC0B92BD8}"/>
              </a:ext>
            </a:extLst>
          </p:cNvPr>
          <p:cNvSpPr txBox="1">
            <a:spLocks/>
          </p:cNvSpPr>
          <p:nvPr/>
        </p:nvSpPr>
        <p:spPr>
          <a:xfrm>
            <a:off x="4024243" y="3967956"/>
            <a:ext cx="3924300" cy="2154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/>
              <a:t>The analysis reveals that specific player attributes significantly influence market value prediction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Goal difference while on the pitch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Touches in attacking penalty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Total distance 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Minutes Played</a:t>
            </a:r>
          </a:p>
        </p:txBody>
      </p:sp>
    </p:spTree>
    <p:extLst>
      <p:ext uri="{BB962C8B-B14F-4D97-AF65-F5344CB8AC3E}">
        <p14:creationId xmlns:p14="http://schemas.microsoft.com/office/powerpoint/2010/main" val="345970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6096-64A7-6A87-D2B5-503A488B6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285559"/>
            <a:ext cx="5111750" cy="1204912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56C42-55F9-A944-C639-B8BA0109F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2783840"/>
            <a:ext cx="5111750" cy="2763520"/>
          </a:xfrm>
        </p:spPr>
        <p:txBody>
          <a:bodyPr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Retrieve promising players (age 14-18) statistics to predict their market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the model with players from other leagues to avoid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Include social media variables (media coverage, social media presence)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 current contract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 player’s transfer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 player’s injury history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95535-613C-D697-1187-D5E4D4A4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F5BE6AB6-99C5-DF42-2F53-E35066E4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6234A-49CA-BAB6-CCB0-E03F54A6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7"/>
          <a:stretch/>
        </p:blipFill>
        <p:spPr>
          <a:xfrm>
            <a:off x="1" y="0"/>
            <a:ext cx="4762500" cy="6858000"/>
          </a:xfrm>
          <a:prstGeom prst="rect">
            <a:avLst/>
          </a:prstGeom>
        </p:spPr>
      </p:pic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5B1AEF08-BED5-183B-1B8C-6896730B8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370781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3621DB6-06A9-2F74-B843-07712CA58D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Questions?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B6814A4A-AEF5-6DEC-EE39-7E00F050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11DE8B2D-7CD3-647D-9FB4-DB11B43A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CDE67C-2F7B-ABF3-280B-D97FB5472D09}"/>
              </a:ext>
            </a:extLst>
          </p:cNvPr>
          <p:cNvSpPr/>
          <p:nvPr/>
        </p:nvSpPr>
        <p:spPr>
          <a:xfrm>
            <a:off x="247889" y="1690688"/>
            <a:ext cx="1833623" cy="8796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gathering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E73863-4AA7-C505-D614-22B8616F9990}"/>
              </a:ext>
            </a:extLst>
          </p:cNvPr>
          <p:cNvSpPr/>
          <p:nvPr/>
        </p:nvSpPr>
        <p:spPr>
          <a:xfrm>
            <a:off x="2474408" y="2826990"/>
            <a:ext cx="1833623" cy="8796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C6140B-BCB1-9A9B-0100-B62FB41BA8B1}"/>
              </a:ext>
            </a:extLst>
          </p:cNvPr>
          <p:cNvSpPr/>
          <p:nvPr/>
        </p:nvSpPr>
        <p:spPr>
          <a:xfrm>
            <a:off x="4700927" y="3963292"/>
            <a:ext cx="1833623" cy="8796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 data analysis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C2150A-7C95-1790-3725-9D8701596258}"/>
              </a:ext>
            </a:extLst>
          </p:cNvPr>
          <p:cNvSpPr/>
          <p:nvPr/>
        </p:nvSpPr>
        <p:spPr>
          <a:xfrm>
            <a:off x="6927446" y="5099592"/>
            <a:ext cx="1833623" cy="87967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Modelling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727E5BB-2CD5-CCFE-C389-0088B4DCF984}"/>
              </a:ext>
            </a:extLst>
          </p:cNvPr>
          <p:cNvSpPr/>
          <p:nvPr/>
        </p:nvSpPr>
        <p:spPr>
          <a:xfrm rot="10800000" flipH="1">
            <a:off x="1073803" y="2566251"/>
            <a:ext cx="1400605" cy="900000"/>
          </a:xfrm>
          <a:prstGeom prst="ben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FA9C4A34-7F70-8C46-8C4A-CBF64EDBD34C}"/>
              </a:ext>
            </a:extLst>
          </p:cNvPr>
          <p:cNvSpPr/>
          <p:nvPr/>
        </p:nvSpPr>
        <p:spPr>
          <a:xfrm rot="10800000" flipH="1">
            <a:off x="3300322" y="3706666"/>
            <a:ext cx="1400605" cy="900000"/>
          </a:xfrm>
          <a:prstGeom prst="ben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83ECC6A4-9DC2-A45F-3DC3-2B640548362D}"/>
              </a:ext>
            </a:extLst>
          </p:cNvPr>
          <p:cNvSpPr/>
          <p:nvPr/>
        </p:nvSpPr>
        <p:spPr>
          <a:xfrm rot="10800000" flipH="1">
            <a:off x="5526841" y="4842968"/>
            <a:ext cx="1400605" cy="900000"/>
          </a:xfrm>
          <a:prstGeom prst="ben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D993FA-947F-B675-41EC-7C1DBDB3A338}"/>
              </a:ext>
            </a:extLst>
          </p:cNvPr>
          <p:cNvSpPr txBox="1"/>
          <p:nvPr/>
        </p:nvSpPr>
        <p:spPr>
          <a:xfrm>
            <a:off x="2479804" y="1807361"/>
            <a:ext cx="9665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A systematic approach to retrieve and compile relevant data from </a:t>
            </a:r>
            <a:r>
              <a:rPr lang="en-CA" dirty="0" err="1"/>
              <a:t>Transfermarkt</a:t>
            </a:r>
            <a:r>
              <a:rPr lang="en-CA" dirty="0"/>
              <a:t> and </a:t>
            </a:r>
            <a:r>
              <a:rPr lang="en-CA" dirty="0" err="1"/>
              <a:t>FBRef</a:t>
            </a:r>
            <a:r>
              <a:rPr lang="en-CA" dirty="0"/>
              <a:t> sources using Python and R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6EA3E-01A2-A7B4-6666-1F96CCAD9531}"/>
              </a:ext>
            </a:extLst>
          </p:cNvPr>
          <p:cNvSpPr txBox="1"/>
          <p:nvPr/>
        </p:nvSpPr>
        <p:spPr>
          <a:xfrm>
            <a:off x="4565177" y="2943663"/>
            <a:ext cx="7580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Involves identifying and rectifying errors, inconsistencies, and inaccuracies in the data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D95A2-7806-66BE-687E-53962D54C4EE}"/>
              </a:ext>
            </a:extLst>
          </p:cNvPr>
          <p:cNvSpPr txBox="1"/>
          <p:nvPr/>
        </p:nvSpPr>
        <p:spPr>
          <a:xfrm>
            <a:off x="6668946" y="4079965"/>
            <a:ext cx="5476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Entails visualizing and summarizing data to derive insights, patterns, and trends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1DD954-2911-868D-3ABA-F4CA68A2DA7D}"/>
              </a:ext>
            </a:extLst>
          </p:cNvPr>
          <p:cNvSpPr txBox="1"/>
          <p:nvPr/>
        </p:nvSpPr>
        <p:spPr>
          <a:xfrm>
            <a:off x="8768785" y="4939266"/>
            <a:ext cx="33769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Creates models that capture and understand complex relationships between variable to predictive the market value</a:t>
            </a:r>
            <a:endParaRPr lang="en-US" dirty="0"/>
          </a:p>
        </p:txBody>
      </p:sp>
      <p:sp>
        <p:nvSpPr>
          <p:cNvPr id="28" name="Date Placeholder 10">
            <a:extLst>
              <a:ext uri="{FF2B5EF4-FFF2-40B4-BE49-F238E27FC236}">
                <a16:creationId xmlns:a16="http://schemas.microsoft.com/office/drawing/2014/main" id="{2F5DE256-2C3F-B587-EA0B-B5D53BF6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9" name="Footer Placeholder 11">
            <a:extLst>
              <a:ext uri="{FF2B5EF4-FFF2-40B4-BE49-F238E27FC236}">
                <a16:creationId xmlns:a16="http://schemas.microsoft.com/office/drawing/2014/main" id="{A19361CB-01CD-D089-E3D7-7B1A12A2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211067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2" grpId="0"/>
      <p:bldP spid="23" grpId="0"/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/>
          <a:lstStyle/>
          <a:p>
            <a:r>
              <a:rPr lang="en-US" dirty="0"/>
              <a:t>TRANSFERMARKT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noProof="1"/>
              <a:t>Provides an </a:t>
            </a:r>
            <a:r>
              <a:rPr lang="en-CA" b="1" noProof="1"/>
              <a:t>extensive collection of historical and real-time data.</a:t>
            </a:r>
          </a:p>
          <a:p>
            <a:r>
              <a:rPr lang="en-CA" noProof="1"/>
              <a:t>Their player </a:t>
            </a:r>
            <a:r>
              <a:rPr lang="en-CA" b="1" noProof="1"/>
              <a:t>market value estimations</a:t>
            </a:r>
            <a:r>
              <a:rPr lang="en-CA" noProof="1"/>
              <a:t>, derived from a combination of expert analysis and market trends, offer valuable insights into the dynamic nature of player valuations.</a:t>
            </a:r>
            <a:endParaRPr lang="en-US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/>
          <a:lstStyle/>
          <a:p>
            <a:r>
              <a:rPr lang="en-US" dirty="0"/>
              <a:t>FBREF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0E0ACA0-9139-4C37-920D-BF3C1FF4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/>
          <a:lstStyle/>
          <a:p>
            <a:r>
              <a:rPr lang="en-CA" noProof="1"/>
              <a:t>A reputable sports data provider, specializes in presenting comprehensive and </a:t>
            </a:r>
            <a:r>
              <a:rPr lang="en-CA" b="1" noProof="1"/>
              <a:t>detailed statistics for football matches, players, and teams. </a:t>
            </a:r>
          </a:p>
          <a:p>
            <a:r>
              <a:rPr lang="en-CA" noProof="1"/>
              <a:t>The website's coverage spans various football leagues and competitions, ensuring access to diverse data points for in-depth analysis. </a:t>
            </a:r>
            <a:endParaRPr lang="en-US" noProof="1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958F1-BF1B-90EC-9323-7E1895A5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210866"/>
            <a:ext cx="1787654" cy="7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805FAA-4E6C-6CD5-607F-1066DEC5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6000" l="398" r="96024">
                        <a14:foregroundMark x1="7753" y1="46000" x2="7753" y2="46000"/>
                        <a14:foregroundMark x1="8151" y1="35000" x2="8151" y2="35000"/>
                        <a14:foregroundMark x1="12127" y1="36000" x2="5169" y2="47000"/>
                        <a14:foregroundMark x1="994" y1="34000" x2="994" y2="34000"/>
                        <a14:foregroundMark x1="19085" y1="50000" x2="19085" y2="50000"/>
                        <a14:foregroundMark x1="19881" y1="14000" x2="19881" y2="14000"/>
                        <a14:foregroundMark x1="26640" y1="83000" x2="26640" y2="83000"/>
                        <a14:foregroundMark x1="33201" y1="50000" x2="33201" y2="50000"/>
                        <a14:foregroundMark x1="33598" y1="42000" x2="33598" y2="42000"/>
                        <a14:foregroundMark x1="33598" y1="25000" x2="32207" y2="79000"/>
                        <a14:foregroundMark x1="37575" y1="54000" x2="40954" y2="54000"/>
                        <a14:foregroundMark x1="33201" y1="15000" x2="39364" y2="11000"/>
                        <a14:foregroundMark x1="26441" y1="8000" x2="26441" y2="8000"/>
                        <a14:foregroundMark x1="49105" y1="27000" x2="47714" y2="80000"/>
                        <a14:foregroundMark x1="53678" y1="49000" x2="47913" y2="31000"/>
                        <a14:foregroundMark x1="56064" y1="49000" x2="60437" y2="33000"/>
                        <a14:foregroundMark x1="59245" y1="22000" x2="59245" y2="22000"/>
                        <a14:foregroundMark x1="60437" y1="70000" x2="60437" y2="70000"/>
                        <a14:foregroundMark x1="54473" y1="96000" x2="54473" y2="96000"/>
                        <a14:foregroundMark x1="50497" y1="94000" x2="50497" y2="94000"/>
                        <a14:foregroundMark x1="59642" y1="78000" x2="59642" y2="78000"/>
                        <a14:foregroundMark x1="55268" y1="15000" x2="55268" y2="15000"/>
                        <a14:foregroundMark x1="57455" y1="13000" x2="57455" y2="13000"/>
                        <a14:foregroundMark x1="53479" y1="11000" x2="53479" y2="11000"/>
                        <a14:foregroundMark x1="42346" y1="13000" x2="42346" y2="13000"/>
                        <a14:foregroundMark x1="26640" y1="36000" x2="26640" y2="36000"/>
                        <a14:foregroundMark x1="19483" y1="55000" x2="19483" y2="55000"/>
                        <a14:foregroundMark x1="65010" y1="49000" x2="65010" y2="49000"/>
                        <a14:foregroundMark x1="72167" y1="49000" x2="72167" y2="49000"/>
                        <a14:foregroundMark x1="69781" y1="54000" x2="69781" y2="54000"/>
                        <a14:foregroundMark x1="69583" y1="54000" x2="69583" y2="54000"/>
                        <a14:foregroundMark x1="67197" y1="51000" x2="67197" y2="51000"/>
                        <a14:foregroundMark x1="65010" y1="63000" x2="65010" y2="63000"/>
                        <a14:foregroundMark x1="78926" y1="44000" x2="78926" y2="44000"/>
                        <a14:foregroundMark x1="80119" y1="50000" x2="85487" y2="48000"/>
                        <a14:foregroundMark x1="78728" y1="37000" x2="78926" y2="14000"/>
                        <a14:foregroundMark x1="79523" y1="6000" x2="79523" y2="6000"/>
                        <a14:foregroundMark x1="91650" y1="51000" x2="91650" y2="51000"/>
                        <a14:foregroundMark x1="96024" y1="51000" x2="96024" y2="5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0173" y="2300866"/>
            <a:ext cx="2716202" cy="540000"/>
          </a:xfrm>
          <a:prstGeom prst="rect">
            <a:avLst/>
          </a:prstGeom>
        </p:spPr>
      </p:pic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723FAA39-A345-7481-88F3-6C32D331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5EC30D55-FC6E-69C8-E702-63CA9036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109815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  <p:bldP spid="7" grpId="0" build="p"/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D51424-4142-1CD1-042C-F92832445EE8}"/>
              </a:ext>
            </a:extLst>
          </p:cNvPr>
          <p:cNvSpPr/>
          <p:nvPr/>
        </p:nvSpPr>
        <p:spPr>
          <a:xfrm>
            <a:off x="2669887" y="1492443"/>
            <a:ext cx="6852227" cy="4725169"/>
          </a:xfrm>
          <a:prstGeom prst="rect">
            <a:avLst/>
          </a:prstGeom>
          <a:ln>
            <a:noFill/>
          </a:ln>
        </p:spPr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0881C05-7655-8D02-F9C4-F4E1B307965B}"/>
              </a:ext>
            </a:extLst>
          </p:cNvPr>
          <p:cNvSpPr/>
          <p:nvPr/>
        </p:nvSpPr>
        <p:spPr>
          <a:xfrm>
            <a:off x="3733415" y="1492443"/>
            <a:ext cx="4725169" cy="4725169"/>
          </a:xfrm>
          <a:custGeom>
            <a:avLst/>
            <a:gdLst>
              <a:gd name="connsiteX0" fmla="*/ 0 w 4725169"/>
              <a:gd name="connsiteY0" fmla="*/ 2362585 h 4725169"/>
              <a:gd name="connsiteX1" fmla="*/ 2362585 w 4725169"/>
              <a:gd name="connsiteY1" fmla="*/ 0 h 4725169"/>
              <a:gd name="connsiteX2" fmla="*/ 4725170 w 4725169"/>
              <a:gd name="connsiteY2" fmla="*/ 2362585 h 4725169"/>
              <a:gd name="connsiteX3" fmla="*/ 2362585 w 4725169"/>
              <a:gd name="connsiteY3" fmla="*/ 4725170 h 4725169"/>
              <a:gd name="connsiteX4" fmla="*/ 0 w 4725169"/>
              <a:gd name="connsiteY4" fmla="*/ 2362585 h 472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5169" h="4725169">
                <a:moveTo>
                  <a:pt x="0" y="2362585"/>
                </a:moveTo>
                <a:cubicBezTo>
                  <a:pt x="0" y="1057765"/>
                  <a:pt x="1057765" y="0"/>
                  <a:pt x="2362585" y="0"/>
                </a:cubicBezTo>
                <a:cubicBezTo>
                  <a:pt x="3667405" y="0"/>
                  <a:pt x="4725170" y="1057765"/>
                  <a:pt x="4725170" y="2362585"/>
                </a:cubicBezTo>
                <a:cubicBezTo>
                  <a:pt x="4725170" y="3667405"/>
                  <a:pt x="3667405" y="4725170"/>
                  <a:pt x="2362585" y="4725170"/>
                </a:cubicBezTo>
                <a:cubicBezTo>
                  <a:pt x="1057765" y="4725170"/>
                  <a:pt x="0" y="3667405"/>
                  <a:pt x="0" y="2362585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4246" tIns="378498" rIns="1844246" bIns="3922376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Leagues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899867-D394-A5E0-D45D-C4179BB63DE2}"/>
              </a:ext>
            </a:extLst>
          </p:cNvPr>
          <p:cNvSpPr/>
          <p:nvPr/>
        </p:nvSpPr>
        <p:spPr>
          <a:xfrm>
            <a:off x="4205932" y="2437476"/>
            <a:ext cx="3780135" cy="3780135"/>
          </a:xfrm>
          <a:custGeom>
            <a:avLst/>
            <a:gdLst>
              <a:gd name="connsiteX0" fmla="*/ 0 w 3780135"/>
              <a:gd name="connsiteY0" fmla="*/ 1890068 h 3780135"/>
              <a:gd name="connsiteX1" fmla="*/ 1890068 w 3780135"/>
              <a:gd name="connsiteY1" fmla="*/ 0 h 3780135"/>
              <a:gd name="connsiteX2" fmla="*/ 3780136 w 3780135"/>
              <a:gd name="connsiteY2" fmla="*/ 1890068 h 3780135"/>
              <a:gd name="connsiteX3" fmla="*/ 1890068 w 3780135"/>
              <a:gd name="connsiteY3" fmla="*/ 3780136 h 3780135"/>
              <a:gd name="connsiteX4" fmla="*/ 0 w 3780135"/>
              <a:gd name="connsiteY4" fmla="*/ 1890068 h 378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0135" h="3780135">
                <a:moveTo>
                  <a:pt x="0" y="1890068"/>
                </a:moveTo>
                <a:cubicBezTo>
                  <a:pt x="0" y="846212"/>
                  <a:pt x="846212" y="0"/>
                  <a:pt x="1890068" y="0"/>
                </a:cubicBezTo>
                <a:cubicBezTo>
                  <a:pt x="2933924" y="0"/>
                  <a:pt x="3780136" y="846212"/>
                  <a:pt x="3780136" y="1890068"/>
                </a:cubicBezTo>
                <a:cubicBezTo>
                  <a:pt x="3780136" y="2933924"/>
                  <a:pt x="2933924" y="3780136"/>
                  <a:pt x="1890068" y="3780136"/>
                </a:cubicBezTo>
                <a:cubicBezTo>
                  <a:pt x="846212" y="3780136"/>
                  <a:pt x="0" y="2933924"/>
                  <a:pt x="0" y="1890068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6">
              <a:shade val="80000"/>
              <a:hueOff val="107093"/>
              <a:satOff val="-4303"/>
              <a:lumOff val="9209"/>
              <a:alphaOff val="0"/>
            </a:schemeClr>
          </a:fillRef>
          <a:effectRef idx="0">
            <a:schemeClr val="accent6">
              <a:shade val="80000"/>
              <a:hueOff val="107093"/>
              <a:satOff val="-4303"/>
              <a:lumOff val="92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729" tIns="369048" rIns="1371729" bIns="3015143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Teams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7365F47-BE9E-F4C2-515A-31BA7D74E2CE}"/>
              </a:ext>
            </a:extLst>
          </p:cNvPr>
          <p:cNvSpPr/>
          <p:nvPr/>
        </p:nvSpPr>
        <p:spPr>
          <a:xfrm>
            <a:off x="4678449" y="3382510"/>
            <a:ext cx="2835101" cy="2835101"/>
          </a:xfrm>
          <a:custGeom>
            <a:avLst/>
            <a:gdLst>
              <a:gd name="connsiteX0" fmla="*/ 0 w 2835101"/>
              <a:gd name="connsiteY0" fmla="*/ 1417551 h 2835101"/>
              <a:gd name="connsiteX1" fmla="*/ 1417551 w 2835101"/>
              <a:gd name="connsiteY1" fmla="*/ 0 h 2835101"/>
              <a:gd name="connsiteX2" fmla="*/ 2835102 w 2835101"/>
              <a:gd name="connsiteY2" fmla="*/ 1417551 h 2835101"/>
              <a:gd name="connsiteX3" fmla="*/ 1417551 w 2835101"/>
              <a:gd name="connsiteY3" fmla="*/ 2835102 h 2835101"/>
              <a:gd name="connsiteX4" fmla="*/ 0 w 2835101"/>
              <a:gd name="connsiteY4" fmla="*/ 1417551 h 283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5101" h="2835101">
                <a:moveTo>
                  <a:pt x="0" y="1417551"/>
                </a:moveTo>
                <a:cubicBezTo>
                  <a:pt x="0" y="634659"/>
                  <a:pt x="634659" y="0"/>
                  <a:pt x="1417551" y="0"/>
                </a:cubicBezTo>
                <a:cubicBezTo>
                  <a:pt x="2200443" y="0"/>
                  <a:pt x="2835102" y="634659"/>
                  <a:pt x="2835102" y="1417551"/>
                </a:cubicBezTo>
                <a:cubicBezTo>
                  <a:pt x="2835102" y="2200443"/>
                  <a:pt x="2200443" y="2835102"/>
                  <a:pt x="1417551" y="2835102"/>
                </a:cubicBezTo>
                <a:cubicBezTo>
                  <a:pt x="634659" y="2835102"/>
                  <a:pt x="0" y="2200443"/>
                  <a:pt x="0" y="1417551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6">
              <a:shade val="80000"/>
              <a:hueOff val="214187"/>
              <a:satOff val="-8606"/>
              <a:lumOff val="18419"/>
              <a:alphaOff val="0"/>
            </a:schemeClr>
          </a:fillRef>
          <a:effectRef idx="0">
            <a:schemeClr val="accent6">
              <a:shade val="80000"/>
              <a:hueOff val="214187"/>
              <a:satOff val="-8606"/>
              <a:lumOff val="184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9212" tIns="354873" rIns="899212" bIns="2126811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Players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C6A039C-63C5-329F-E9B1-0E3AEAFD47CF}"/>
              </a:ext>
            </a:extLst>
          </p:cNvPr>
          <p:cNvSpPr/>
          <p:nvPr/>
        </p:nvSpPr>
        <p:spPr>
          <a:xfrm>
            <a:off x="5150966" y="4327544"/>
            <a:ext cx="1890067" cy="1890067"/>
          </a:xfrm>
          <a:custGeom>
            <a:avLst/>
            <a:gdLst>
              <a:gd name="connsiteX0" fmla="*/ 0 w 1890067"/>
              <a:gd name="connsiteY0" fmla="*/ 945034 h 1890067"/>
              <a:gd name="connsiteX1" fmla="*/ 945034 w 1890067"/>
              <a:gd name="connsiteY1" fmla="*/ 0 h 1890067"/>
              <a:gd name="connsiteX2" fmla="*/ 1890068 w 1890067"/>
              <a:gd name="connsiteY2" fmla="*/ 945034 h 1890067"/>
              <a:gd name="connsiteX3" fmla="*/ 945034 w 1890067"/>
              <a:gd name="connsiteY3" fmla="*/ 1890068 h 1890067"/>
              <a:gd name="connsiteX4" fmla="*/ 0 w 1890067"/>
              <a:gd name="connsiteY4" fmla="*/ 945034 h 189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67" h="1890067">
                <a:moveTo>
                  <a:pt x="0" y="945034"/>
                </a:moveTo>
                <a:cubicBezTo>
                  <a:pt x="0" y="423106"/>
                  <a:pt x="423106" y="0"/>
                  <a:pt x="945034" y="0"/>
                </a:cubicBezTo>
                <a:cubicBezTo>
                  <a:pt x="1466962" y="0"/>
                  <a:pt x="1890068" y="423106"/>
                  <a:pt x="1890068" y="945034"/>
                </a:cubicBezTo>
                <a:cubicBezTo>
                  <a:pt x="1890068" y="1466962"/>
                  <a:pt x="1466962" y="1890068"/>
                  <a:pt x="945034" y="1890068"/>
                </a:cubicBezTo>
                <a:cubicBezTo>
                  <a:pt x="423106" y="1890068"/>
                  <a:pt x="0" y="1466962"/>
                  <a:pt x="0" y="945034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6">
              <a:shade val="80000"/>
              <a:hueOff val="321280"/>
              <a:satOff val="-12909"/>
              <a:lumOff val="27628"/>
              <a:alphaOff val="0"/>
            </a:schemeClr>
          </a:fillRef>
          <a:effectRef idx="0">
            <a:schemeClr val="accent6">
              <a:shade val="80000"/>
              <a:hueOff val="321280"/>
              <a:satOff val="-12909"/>
              <a:lumOff val="27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034" tIns="614757" rIns="419034" bIns="614757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/>
              <a:t>Player’s Statistics</a:t>
            </a:r>
          </a:p>
        </p:txBody>
      </p:sp>
      <p:sp>
        <p:nvSpPr>
          <p:cNvPr id="18" name="Callout: Line with Accent Bar 17">
            <a:extLst>
              <a:ext uri="{FF2B5EF4-FFF2-40B4-BE49-F238E27FC236}">
                <a16:creationId xmlns:a16="http://schemas.microsoft.com/office/drawing/2014/main" id="{0566FA97-7863-E54E-8C5A-1AA8F1C5E504}"/>
              </a:ext>
            </a:extLst>
          </p:cNvPr>
          <p:cNvSpPr/>
          <p:nvPr/>
        </p:nvSpPr>
        <p:spPr>
          <a:xfrm>
            <a:off x="8686800" y="2635443"/>
            <a:ext cx="2566554" cy="365125"/>
          </a:xfrm>
          <a:prstGeom prst="accentCallout1">
            <a:avLst>
              <a:gd name="adj1" fmla="val 18750"/>
              <a:gd name="adj2" fmla="val -8333"/>
              <a:gd name="adj3" fmla="val 78350"/>
              <a:gd name="adj4" fmla="val -7995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98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Teams</a:t>
            </a:r>
          </a:p>
        </p:txBody>
      </p:sp>
      <p:sp>
        <p:nvSpPr>
          <p:cNvPr id="19" name="Callout: Line with Accent Bar 18">
            <a:extLst>
              <a:ext uri="{FF2B5EF4-FFF2-40B4-BE49-F238E27FC236}">
                <a16:creationId xmlns:a16="http://schemas.microsoft.com/office/drawing/2014/main" id="{1AED60C8-2235-F937-EBC5-E010DEAEBC70}"/>
              </a:ext>
            </a:extLst>
          </p:cNvPr>
          <p:cNvSpPr/>
          <p:nvPr/>
        </p:nvSpPr>
        <p:spPr>
          <a:xfrm>
            <a:off x="8686800" y="1797940"/>
            <a:ext cx="2566554" cy="365125"/>
          </a:xfrm>
          <a:prstGeom prst="accentCallout1">
            <a:avLst>
              <a:gd name="adj1" fmla="val 18750"/>
              <a:gd name="adj2" fmla="val -8333"/>
              <a:gd name="adj3" fmla="val 78350"/>
              <a:gd name="adj4" fmla="val -7995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5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Leagues</a:t>
            </a:r>
          </a:p>
        </p:txBody>
      </p:sp>
      <p:sp>
        <p:nvSpPr>
          <p:cNvPr id="20" name="Callout: Line with Accent Bar 19">
            <a:extLst>
              <a:ext uri="{FF2B5EF4-FFF2-40B4-BE49-F238E27FC236}">
                <a16:creationId xmlns:a16="http://schemas.microsoft.com/office/drawing/2014/main" id="{E6609A4F-DDC7-E107-0787-CE2941771CC3}"/>
              </a:ext>
            </a:extLst>
          </p:cNvPr>
          <p:cNvSpPr/>
          <p:nvPr/>
        </p:nvSpPr>
        <p:spPr>
          <a:xfrm>
            <a:off x="8686800" y="3620197"/>
            <a:ext cx="2566554" cy="365125"/>
          </a:xfrm>
          <a:prstGeom prst="accentCallout1">
            <a:avLst>
              <a:gd name="adj1" fmla="val 18750"/>
              <a:gd name="adj2" fmla="val -8333"/>
              <a:gd name="adj3" fmla="val 78350"/>
              <a:gd name="adj4" fmla="val -7995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3579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Players</a:t>
            </a:r>
          </a:p>
        </p:txBody>
      </p:sp>
      <p:sp>
        <p:nvSpPr>
          <p:cNvPr id="22" name="Date Placeholder 10">
            <a:extLst>
              <a:ext uri="{FF2B5EF4-FFF2-40B4-BE49-F238E27FC236}">
                <a16:creationId xmlns:a16="http://schemas.microsoft.com/office/drawing/2014/main" id="{59800CF4-0589-0895-CA68-8096A034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3" name="Footer Placeholder 11">
            <a:extLst>
              <a:ext uri="{FF2B5EF4-FFF2-40B4-BE49-F238E27FC236}">
                <a16:creationId xmlns:a16="http://schemas.microsoft.com/office/drawing/2014/main" id="{288CB233-3EF8-EAED-6171-CF66BB4F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F9CE10-3D44-EE61-DDDD-35961EAC2622}"/>
              </a:ext>
            </a:extLst>
          </p:cNvPr>
          <p:cNvSpPr txBox="1"/>
          <p:nvPr/>
        </p:nvSpPr>
        <p:spPr>
          <a:xfrm>
            <a:off x="523240" y="1214408"/>
            <a:ext cx="235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5 Europe Leagues</a:t>
            </a:r>
          </a:p>
        </p:txBody>
      </p:sp>
      <p:pic>
        <p:nvPicPr>
          <p:cNvPr id="2050" name="Picture 2" descr="Bundesliga - Wikipedia">
            <a:extLst>
              <a:ext uri="{FF2B5EF4-FFF2-40B4-BE49-F238E27FC236}">
                <a16:creationId xmlns:a16="http://schemas.microsoft.com/office/drawing/2014/main" id="{8F66E875-8DF4-A1EA-098C-8F40FCEC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7" y="173659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802975-9492-04D2-3A24-D02DEC4B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23" y="2666817"/>
            <a:ext cx="879949" cy="720000"/>
          </a:xfrm>
          <a:prstGeom prst="rect">
            <a:avLst/>
          </a:prstGeom>
        </p:spPr>
      </p:pic>
      <p:pic>
        <p:nvPicPr>
          <p:cNvPr id="2052" name="Picture 4" descr="Premier League Logo Vector Art, Icons, and Graphics for Free Download">
            <a:extLst>
              <a:ext uri="{FF2B5EF4-FFF2-40B4-BE49-F238E27FC236}">
                <a16:creationId xmlns:a16="http://schemas.microsoft.com/office/drawing/2014/main" id="{8F0A2AC9-B279-491A-9A8B-59EA8AF1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7" y="3597044"/>
            <a:ext cx="88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rie A Font is → DIN® Next">
            <a:extLst>
              <a:ext uri="{FF2B5EF4-FFF2-40B4-BE49-F238E27FC236}">
                <a16:creationId xmlns:a16="http://schemas.microsoft.com/office/drawing/2014/main" id="{4117B36E-DAAF-9F8F-8A54-A6CB2AAA3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31" y="4527271"/>
            <a:ext cx="405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igue 1 - Wikipedia">
            <a:extLst>
              <a:ext uri="{FF2B5EF4-FFF2-40B4-BE49-F238E27FC236}">
                <a16:creationId xmlns:a16="http://schemas.microsoft.com/office/drawing/2014/main" id="{F7B7918A-DC29-3C7C-D27D-8B3EC357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14" y="5457497"/>
            <a:ext cx="4951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2DC766-9241-81CA-3BD0-0F26FC896DE5}"/>
              </a:ext>
            </a:extLst>
          </p:cNvPr>
          <p:cNvSpPr txBox="1"/>
          <p:nvPr/>
        </p:nvSpPr>
        <p:spPr>
          <a:xfrm>
            <a:off x="1547624" y="1942702"/>
            <a:ext cx="877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Germany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2CEA95-C062-9B98-33C8-05BAAA3A317D}"/>
              </a:ext>
            </a:extLst>
          </p:cNvPr>
          <p:cNvSpPr txBox="1"/>
          <p:nvPr/>
        </p:nvSpPr>
        <p:spPr>
          <a:xfrm>
            <a:off x="1547624" y="2872929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Spain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9E51C9-3F42-3EE1-B9B1-6D8561DD0205}"/>
              </a:ext>
            </a:extLst>
          </p:cNvPr>
          <p:cNvSpPr txBox="1"/>
          <p:nvPr/>
        </p:nvSpPr>
        <p:spPr>
          <a:xfrm>
            <a:off x="1547624" y="3803156"/>
            <a:ext cx="79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England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B3CECC-966D-D73D-1A65-F09423CDDC7C}"/>
              </a:ext>
            </a:extLst>
          </p:cNvPr>
          <p:cNvSpPr txBox="1"/>
          <p:nvPr/>
        </p:nvSpPr>
        <p:spPr>
          <a:xfrm>
            <a:off x="1547624" y="4733383"/>
            <a:ext cx="509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Italy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80FFA5-61A0-C3FB-809E-D85633C7EFBF}"/>
              </a:ext>
            </a:extLst>
          </p:cNvPr>
          <p:cNvSpPr txBox="1"/>
          <p:nvPr/>
        </p:nvSpPr>
        <p:spPr>
          <a:xfrm>
            <a:off x="1547624" y="5663609"/>
            <a:ext cx="69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3A785-7FAB-2697-E36B-CE6A192D8A79}"/>
              </a:ext>
            </a:extLst>
          </p:cNvPr>
          <p:cNvSpPr txBox="1"/>
          <p:nvPr/>
        </p:nvSpPr>
        <p:spPr>
          <a:xfrm>
            <a:off x="8736683" y="4510525"/>
            <a:ext cx="2043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statistics: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Standard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Shooting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Possession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Playing 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GCA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2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18" grpId="0" animBg="1"/>
      <p:bldP spid="19" grpId="0" animBg="1"/>
      <p:bldP spid="20" grpId="0" animBg="1"/>
      <p:bldP spid="25" grpId="0"/>
      <p:bldP spid="31" grpId="0"/>
      <p:bldP spid="32" grpId="0"/>
      <p:bldP spid="33" grpId="0"/>
      <p:bldP spid="34" grpId="0"/>
      <p:bldP spid="3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83FB802-3AA7-EAE5-4679-56826DD51E74}"/>
              </a:ext>
            </a:extLst>
          </p:cNvPr>
          <p:cNvSpPr/>
          <p:nvPr/>
        </p:nvSpPr>
        <p:spPr>
          <a:xfrm>
            <a:off x="584268" y="3055059"/>
            <a:ext cx="2058281" cy="823312"/>
          </a:xfrm>
          <a:custGeom>
            <a:avLst/>
            <a:gdLst>
              <a:gd name="connsiteX0" fmla="*/ 0 w 2058281"/>
              <a:gd name="connsiteY0" fmla="*/ 0 h 823312"/>
              <a:gd name="connsiteX1" fmla="*/ 1646625 w 2058281"/>
              <a:gd name="connsiteY1" fmla="*/ 0 h 823312"/>
              <a:gd name="connsiteX2" fmla="*/ 2058281 w 2058281"/>
              <a:gd name="connsiteY2" fmla="*/ 411656 h 823312"/>
              <a:gd name="connsiteX3" fmla="*/ 1646625 w 2058281"/>
              <a:gd name="connsiteY3" fmla="*/ 823312 h 823312"/>
              <a:gd name="connsiteX4" fmla="*/ 0 w 2058281"/>
              <a:gd name="connsiteY4" fmla="*/ 823312 h 823312"/>
              <a:gd name="connsiteX5" fmla="*/ 411656 w 2058281"/>
              <a:gd name="connsiteY5" fmla="*/ 411656 h 823312"/>
              <a:gd name="connsiteX6" fmla="*/ 0 w 2058281"/>
              <a:gd name="connsiteY6" fmla="*/ 0 h 8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281" h="823312">
                <a:moveTo>
                  <a:pt x="0" y="0"/>
                </a:moveTo>
                <a:lnTo>
                  <a:pt x="1646625" y="0"/>
                </a:lnTo>
                <a:lnTo>
                  <a:pt x="2058281" y="411656"/>
                </a:lnTo>
                <a:lnTo>
                  <a:pt x="1646625" y="823312"/>
                </a:lnTo>
                <a:lnTo>
                  <a:pt x="0" y="823312"/>
                </a:lnTo>
                <a:lnTo>
                  <a:pt x="411656" y="4116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663" tIns="18669" rIns="430325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Retrieve football clubs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1C498A2-B3AC-3121-63A4-BD3A7739EE2E}"/>
              </a:ext>
            </a:extLst>
          </p:cNvPr>
          <p:cNvSpPr/>
          <p:nvPr/>
        </p:nvSpPr>
        <p:spPr>
          <a:xfrm>
            <a:off x="2436721" y="3055059"/>
            <a:ext cx="2058281" cy="823312"/>
          </a:xfrm>
          <a:custGeom>
            <a:avLst/>
            <a:gdLst>
              <a:gd name="connsiteX0" fmla="*/ 0 w 2058281"/>
              <a:gd name="connsiteY0" fmla="*/ 0 h 823312"/>
              <a:gd name="connsiteX1" fmla="*/ 1646625 w 2058281"/>
              <a:gd name="connsiteY1" fmla="*/ 0 h 823312"/>
              <a:gd name="connsiteX2" fmla="*/ 2058281 w 2058281"/>
              <a:gd name="connsiteY2" fmla="*/ 411656 h 823312"/>
              <a:gd name="connsiteX3" fmla="*/ 1646625 w 2058281"/>
              <a:gd name="connsiteY3" fmla="*/ 823312 h 823312"/>
              <a:gd name="connsiteX4" fmla="*/ 0 w 2058281"/>
              <a:gd name="connsiteY4" fmla="*/ 823312 h 823312"/>
              <a:gd name="connsiteX5" fmla="*/ 411656 w 2058281"/>
              <a:gd name="connsiteY5" fmla="*/ 411656 h 823312"/>
              <a:gd name="connsiteX6" fmla="*/ 0 w 2058281"/>
              <a:gd name="connsiteY6" fmla="*/ 0 h 8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281" h="823312">
                <a:moveTo>
                  <a:pt x="0" y="0"/>
                </a:moveTo>
                <a:lnTo>
                  <a:pt x="1646625" y="0"/>
                </a:lnTo>
                <a:lnTo>
                  <a:pt x="2058281" y="411656"/>
                </a:lnTo>
                <a:lnTo>
                  <a:pt x="1646625" y="823312"/>
                </a:lnTo>
                <a:lnTo>
                  <a:pt x="0" y="823312"/>
                </a:lnTo>
                <a:lnTo>
                  <a:pt x="411656" y="4116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663" tIns="18669" rIns="430325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Retrieve player’s name and market value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F8328D8-6843-A103-B74B-FEA6148EC6EB}"/>
              </a:ext>
            </a:extLst>
          </p:cNvPr>
          <p:cNvSpPr/>
          <p:nvPr/>
        </p:nvSpPr>
        <p:spPr>
          <a:xfrm>
            <a:off x="4289174" y="3055059"/>
            <a:ext cx="2058281" cy="823312"/>
          </a:xfrm>
          <a:custGeom>
            <a:avLst/>
            <a:gdLst>
              <a:gd name="connsiteX0" fmla="*/ 0 w 2058281"/>
              <a:gd name="connsiteY0" fmla="*/ 0 h 823312"/>
              <a:gd name="connsiteX1" fmla="*/ 1646625 w 2058281"/>
              <a:gd name="connsiteY1" fmla="*/ 0 h 823312"/>
              <a:gd name="connsiteX2" fmla="*/ 2058281 w 2058281"/>
              <a:gd name="connsiteY2" fmla="*/ 411656 h 823312"/>
              <a:gd name="connsiteX3" fmla="*/ 1646625 w 2058281"/>
              <a:gd name="connsiteY3" fmla="*/ 823312 h 823312"/>
              <a:gd name="connsiteX4" fmla="*/ 0 w 2058281"/>
              <a:gd name="connsiteY4" fmla="*/ 823312 h 823312"/>
              <a:gd name="connsiteX5" fmla="*/ 411656 w 2058281"/>
              <a:gd name="connsiteY5" fmla="*/ 411656 h 823312"/>
              <a:gd name="connsiteX6" fmla="*/ 0 w 2058281"/>
              <a:gd name="connsiteY6" fmla="*/ 0 h 8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281" h="823312">
                <a:moveTo>
                  <a:pt x="0" y="0"/>
                </a:moveTo>
                <a:lnTo>
                  <a:pt x="1646625" y="0"/>
                </a:lnTo>
                <a:lnTo>
                  <a:pt x="2058281" y="411656"/>
                </a:lnTo>
                <a:lnTo>
                  <a:pt x="1646625" y="823312"/>
                </a:lnTo>
                <a:lnTo>
                  <a:pt x="0" y="823312"/>
                </a:lnTo>
                <a:lnTo>
                  <a:pt x="411656" y="4116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663" tIns="18669" rIns="430325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Get player main facts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8E79AD-5ECB-3A41-2917-D673290E0FCE}"/>
              </a:ext>
            </a:extLst>
          </p:cNvPr>
          <p:cNvSpPr/>
          <p:nvPr/>
        </p:nvSpPr>
        <p:spPr>
          <a:xfrm>
            <a:off x="6141627" y="3055059"/>
            <a:ext cx="2058281" cy="823312"/>
          </a:xfrm>
          <a:custGeom>
            <a:avLst/>
            <a:gdLst>
              <a:gd name="connsiteX0" fmla="*/ 0 w 2058281"/>
              <a:gd name="connsiteY0" fmla="*/ 0 h 823312"/>
              <a:gd name="connsiteX1" fmla="*/ 1646625 w 2058281"/>
              <a:gd name="connsiteY1" fmla="*/ 0 h 823312"/>
              <a:gd name="connsiteX2" fmla="*/ 2058281 w 2058281"/>
              <a:gd name="connsiteY2" fmla="*/ 411656 h 823312"/>
              <a:gd name="connsiteX3" fmla="*/ 1646625 w 2058281"/>
              <a:gd name="connsiteY3" fmla="*/ 823312 h 823312"/>
              <a:gd name="connsiteX4" fmla="*/ 0 w 2058281"/>
              <a:gd name="connsiteY4" fmla="*/ 823312 h 823312"/>
              <a:gd name="connsiteX5" fmla="*/ 411656 w 2058281"/>
              <a:gd name="connsiteY5" fmla="*/ 411656 h 823312"/>
              <a:gd name="connsiteX6" fmla="*/ 0 w 2058281"/>
              <a:gd name="connsiteY6" fmla="*/ 0 h 8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281" h="823312">
                <a:moveTo>
                  <a:pt x="0" y="0"/>
                </a:moveTo>
                <a:lnTo>
                  <a:pt x="1646625" y="0"/>
                </a:lnTo>
                <a:lnTo>
                  <a:pt x="2058281" y="411656"/>
                </a:lnTo>
                <a:lnTo>
                  <a:pt x="1646625" y="823312"/>
                </a:lnTo>
                <a:lnTo>
                  <a:pt x="0" y="823312"/>
                </a:lnTo>
                <a:lnTo>
                  <a:pt x="411656" y="4116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663" tIns="18669" rIns="430325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Get player season statistics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B82A2AD-D707-4C57-C48B-6AF3F98ED64A}"/>
              </a:ext>
            </a:extLst>
          </p:cNvPr>
          <p:cNvSpPr/>
          <p:nvPr/>
        </p:nvSpPr>
        <p:spPr>
          <a:xfrm>
            <a:off x="7994081" y="3055059"/>
            <a:ext cx="2058281" cy="823312"/>
          </a:xfrm>
          <a:custGeom>
            <a:avLst/>
            <a:gdLst>
              <a:gd name="connsiteX0" fmla="*/ 0 w 2058281"/>
              <a:gd name="connsiteY0" fmla="*/ 0 h 823312"/>
              <a:gd name="connsiteX1" fmla="*/ 1646625 w 2058281"/>
              <a:gd name="connsiteY1" fmla="*/ 0 h 823312"/>
              <a:gd name="connsiteX2" fmla="*/ 2058281 w 2058281"/>
              <a:gd name="connsiteY2" fmla="*/ 411656 h 823312"/>
              <a:gd name="connsiteX3" fmla="*/ 1646625 w 2058281"/>
              <a:gd name="connsiteY3" fmla="*/ 823312 h 823312"/>
              <a:gd name="connsiteX4" fmla="*/ 0 w 2058281"/>
              <a:gd name="connsiteY4" fmla="*/ 823312 h 823312"/>
              <a:gd name="connsiteX5" fmla="*/ 411656 w 2058281"/>
              <a:gd name="connsiteY5" fmla="*/ 411656 h 823312"/>
              <a:gd name="connsiteX6" fmla="*/ 0 w 2058281"/>
              <a:gd name="connsiteY6" fmla="*/ 0 h 8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281" h="823312">
                <a:moveTo>
                  <a:pt x="0" y="0"/>
                </a:moveTo>
                <a:lnTo>
                  <a:pt x="1646625" y="0"/>
                </a:lnTo>
                <a:lnTo>
                  <a:pt x="2058281" y="411656"/>
                </a:lnTo>
                <a:lnTo>
                  <a:pt x="1646625" y="823312"/>
                </a:lnTo>
                <a:lnTo>
                  <a:pt x="0" y="823312"/>
                </a:lnTo>
                <a:lnTo>
                  <a:pt x="411656" y="4116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663" tIns="18669" rIns="430325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Aggregate player season statistics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9C00F73-8090-281C-EE38-5169935AEE4C}"/>
              </a:ext>
            </a:extLst>
          </p:cNvPr>
          <p:cNvSpPr/>
          <p:nvPr/>
        </p:nvSpPr>
        <p:spPr>
          <a:xfrm>
            <a:off x="9846534" y="3055059"/>
            <a:ext cx="2058281" cy="823312"/>
          </a:xfrm>
          <a:custGeom>
            <a:avLst/>
            <a:gdLst>
              <a:gd name="connsiteX0" fmla="*/ 0 w 2058281"/>
              <a:gd name="connsiteY0" fmla="*/ 0 h 823312"/>
              <a:gd name="connsiteX1" fmla="*/ 1646625 w 2058281"/>
              <a:gd name="connsiteY1" fmla="*/ 0 h 823312"/>
              <a:gd name="connsiteX2" fmla="*/ 2058281 w 2058281"/>
              <a:gd name="connsiteY2" fmla="*/ 411656 h 823312"/>
              <a:gd name="connsiteX3" fmla="*/ 1646625 w 2058281"/>
              <a:gd name="connsiteY3" fmla="*/ 823312 h 823312"/>
              <a:gd name="connsiteX4" fmla="*/ 0 w 2058281"/>
              <a:gd name="connsiteY4" fmla="*/ 823312 h 823312"/>
              <a:gd name="connsiteX5" fmla="*/ 411656 w 2058281"/>
              <a:gd name="connsiteY5" fmla="*/ 411656 h 823312"/>
              <a:gd name="connsiteX6" fmla="*/ 0 w 2058281"/>
              <a:gd name="connsiteY6" fmla="*/ 0 h 82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281" h="823312">
                <a:moveTo>
                  <a:pt x="0" y="0"/>
                </a:moveTo>
                <a:lnTo>
                  <a:pt x="1646625" y="0"/>
                </a:lnTo>
                <a:lnTo>
                  <a:pt x="2058281" y="411656"/>
                </a:lnTo>
                <a:lnTo>
                  <a:pt x="1646625" y="823312"/>
                </a:lnTo>
                <a:lnTo>
                  <a:pt x="0" y="823312"/>
                </a:lnTo>
                <a:lnTo>
                  <a:pt x="411656" y="4116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7663" tIns="18669" rIns="430325" bIns="1866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kern="1200" dirty="0"/>
              <a:t>Generate raw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2D483-3E16-A00B-3AE6-8C344A784486}"/>
              </a:ext>
            </a:extLst>
          </p:cNvPr>
          <p:cNvSpPr txBox="1"/>
          <p:nvPr/>
        </p:nvSpPr>
        <p:spPr>
          <a:xfrm>
            <a:off x="1321079" y="4211833"/>
            <a:ext cx="2036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Python – </a:t>
            </a:r>
            <a:r>
              <a:rPr lang="en-US" sz="1100" i="1" dirty="0" err="1"/>
              <a:t>BeautifulSoup</a:t>
            </a:r>
            <a:r>
              <a:rPr lang="en-US" sz="1100" i="1" dirty="0"/>
              <a:t> library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58F97D4-8332-330A-7B43-13070227EAE6}"/>
              </a:ext>
            </a:extLst>
          </p:cNvPr>
          <p:cNvSpPr/>
          <p:nvPr/>
        </p:nvSpPr>
        <p:spPr>
          <a:xfrm rot="5400000">
            <a:off x="2284803" y="2256331"/>
            <a:ext cx="108689" cy="3520825"/>
          </a:xfrm>
          <a:prstGeom prst="rightBrac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E43E957-B399-9F85-A4E2-7484F7D57CB5}"/>
              </a:ext>
            </a:extLst>
          </p:cNvPr>
          <p:cNvSpPr/>
          <p:nvPr/>
        </p:nvSpPr>
        <p:spPr>
          <a:xfrm rot="5400000">
            <a:off x="6041655" y="2256331"/>
            <a:ext cx="108689" cy="3520825"/>
          </a:xfrm>
          <a:prstGeom prst="rightBrac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9E1DE-E220-95C1-E106-39639A5E380E}"/>
              </a:ext>
            </a:extLst>
          </p:cNvPr>
          <p:cNvSpPr txBox="1"/>
          <p:nvPr/>
        </p:nvSpPr>
        <p:spPr>
          <a:xfrm>
            <a:off x="5077931" y="4211833"/>
            <a:ext cx="19191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R – </a:t>
            </a:r>
            <a:r>
              <a:rPr lang="en-US" sz="1100" i="1" dirty="0" err="1"/>
              <a:t>worldFootballR</a:t>
            </a:r>
            <a:r>
              <a:rPr lang="en-US" sz="1100" i="1" dirty="0"/>
              <a:t>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796CC-8AA5-0785-E6E5-A413A7027BE0}"/>
              </a:ext>
            </a:extLst>
          </p:cNvPr>
          <p:cNvSpPr txBox="1"/>
          <p:nvPr/>
        </p:nvSpPr>
        <p:spPr>
          <a:xfrm>
            <a:off x="9438219" y="4211833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Python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2DBE410-2D2C-7CE0-438A-6124C7D4A2D9}"/>
              </a:ext>
            </a:extLst>
          </p:cNvPr>
          <p:cNvSpPr/>
          <p:nvPr/>
        </p:nvSpPr>
        <p:spPr>
          <a:xfrm rot="5400000">
            <a:off x="9685400" y="2256330"/>
            <a:ext cx="108689" cy="3520825"/>
          </a:xfrm>
          <a:prstGeom prst="rightBrac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237B6-892C-A02C-2BA2-8987FDFA4A13}"/>
              </a:ext>
            </a:extLst>
          </p:cNvPr>
          <p:cNvSpPr txBox="1"/>
          <p:nvPr/>
        </p:nvSpPr>
        <p:spPr>
          <a:xfrm>
            <a:off x="578735" y="4681681"/>
            <a:ext cx="35208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i="1" dirty="0"/>
              <a:t>What is Web Scraping?</a:t>
            </a:r>
          </a:p>
          <a:p>
            <a:endParaRPr lang="en-CA" sz="1400" b="1" i="1" dirty="0"/>
          </a:p>
          <a:p>
            <a:r>
              <a:rPr lang="en-CA" sz="1400" dirty="0"/>
              <a:t>Web scraping with </a:t>
            </a:r>
            <a:r>
              <a:rPr lang="en-CA" sz="1400" dirty="0" err="1"/>
              <a:t>BeautifulSoup</a:t>
            </a:r>
            <a:r>
              <a:rPr lang="en-CA" sz="1400" dirty="0"/>
              <a:t>: Python code parses HTML, extracts data from websites, automates data collection for business insights.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3D2A2-7CF2-2DC1-1896-5BF53B762CB0}"/>
              </a:ext>
            </a:extLst>
          </p:cNvPr>
          <p:cNvSpPr txBox="1"/>
          <p:nvPr/>
        </p:nvSpPr>
        <p:spPr>
          <a:xfrm>
            <a:off x="8389524" y="4681680"/>
            <a:ext cx="3520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i="1" dirty="0"/>
              <a:t>Raw dataset shape: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71EBAC-5FED-ACBF-E56C-740B6589BA51}"/>
              </a:ext>
            </a:extLst>
          </p:cNvPr>
          <p:cNvSpPr txBox="1"/>
          <p:nvPr/>
        </p:nvSpPr>
        <p:spPr>
          <a:xfrm>
            <a:off x="8389524" y="5192988"/>
            <a:ext cx="1572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3555</a:t>
            </a:r>
            <a:r>
              <a:rPr lang="en-US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rows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C2EE4-E007-CEDA-0882-60011238D670}"/>
              </a:ext>
            </a:extLst>
          </p:cNvPr>
          <p:cNvSpPr txBox="1"/>
          <p:nvPr/>
        </p:nvSpPr>
        <p:spPr>
          <a:xfrm>
            <a:off x="8389524" y="5688906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113</a:t>
            </a:r>
            <a:r>
              <a:rPr lang="en-US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columns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Date Placeholder 10">
            <a:extLst>
              <a:ext uri="{FF2B5EF4-FFF2-40B4-BE49-F238E27FC236}">
                <a16:creationId xmlns:a16="http://schemas.microsoft.com/office/drawing/2014/main" id="{FF7E4774-41DE-9145-412F-5BFE8E30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0" name="Footer Placeholder 11">
            <a:extLst>
              <a:ext uri="{FF2B5EF4-FFF2-40B4-BE49-F238E27FC236}">
                <a16:creationId xmlns:a16="http://schemas.microsoft.com/office/drawing/2014/main" id="{CB975A4F-371A-0D9F-B032-73A80031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  <p:pic>
        <p:nvPicPr>
          <p:cNvPr id="8194" name="Picture 2" descr="README">
            <a:extLst>
              <a:ext uri="{FF2B5EF4-FFF2-40B4-BE49-F238E27FC236}">
                <a16:creationId xmlns:a16="http://schemas.microsoft.com/office/drawing/2014/main" id="{2532857F-59D1-DFB6-7C74-361E38EE7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88" y="4794000"/>
            <a:ext cx="9324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5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" grpId="0"/>
      <p:bldP spid="5" grpId="0" animBg="1"/>
      <p:bldP spid="6" grpId="0" animBg="1"/>
      <p:bldP spid="10" grpId="0"/>
      <p:bldP spid="11" grpId="0"/>
      <p:bldP spid="16" grpId="0" animBg="1"/>
      <p:bldP spid="21" grpId="0"/>
      <p:bldP spid="24" grpId="0"/>
      <p:bldP spid="26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35B7-52FD-DD53-AA57-0ACC1822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88C9-1596-EDB4-370E-B51A015E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035256"/>
            <a:ext cx="3924300" cy="823912"/>
          </a:xfrm>
        </p:spPr>
        <p:txBody>
          <a:bodyPr/>
          <a:lstStyle/>
          <a:p>
            <a:r>
              <a:rPr lang="en-US" b="1" dirty="0"/>
              <a:t>Remove Rows and Columns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D2889-3B78-8A82-88E3-EEFDA970E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092926"/>
            <a:ext cx="3924300" cy="1997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with incomplete information such as: players who doesn’t have statistics or minutes played during the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Identifiers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Project is not considering goalkeeper market value prediction.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00B8C-8C3C-068E-601F-43BBC587D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035256"/>
            <a:ext cx="3943627" cy="823912"/>
          </a:xfrm>
        </p:spPr>
        <p:txBody>
          <a:bodyPr/>
          <a:lstStyle/>
          <a:p>
            <a:r>
              <a:rPr lang="en-US" b="1" dirty="0"/>
              <a:t>Handle Missing Values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C9E93-3AC1-B51B-389E-8CB34730D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092926"/>
            <a:ext cx="3943627" cy="1997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 columns with missing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 of imputation used: Median Imputation, Mode Imputation, Constant Imputation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5C87E-DEB7-5BAC-01BF-6D4D5BC9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88C13-7B5D-BBAD-DE07-85E48D0230BE}"/>
              </a:ext>
            </a:extLst>
          </p:cNvPr>
          <p:cNvSpPr txBox="1"/>
          <p:nvPr/>
        </p:nvSpPr>
        <p:spPr>
          <a:xfrm>
            <a:off x="7410173" y="4298398"/>
            <a:ext cx="874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Example: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6810443D-8E46-4C71-1AAA-E2CFB4EFA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6320"/>
              </p:ext>
            </p:extLst>
          </p:nvPr>
        </p:nvGraphicFramePr>
        <p:xfrm>
          <a:off x="7493352" y="4646615"/>
          <a:ext cx="1117248" cy="10644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17248">
                  <a:extLst>
                    <a:ext uri="{9D8B030D-6E8A-4147-A177-3AD203B41FA5}">
                      <a16:colId xmlns:a16="http://schemas.microsoft.com/office/drawing/2014/main" val="323799015"/>
                    </a:ext>
                  </a:extLst>
                </a:gridCol>
              </a:tblGrid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Outfitter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11587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adidas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62697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 err="1"/>
                        <a:t>NaN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84474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A1A3FAAC-347C-3C8D-CFC0-8C0EB942710C}"/>
              </a:ext>
            </a:extLst>
          </p:cNvPr>
          <p:cNvSpPr/>
          <p:nvPr/>
        </p:nvSpPr>
        <p:spPr>
          <a:xfrm>
            <a:off x="8811647" y="5028472"/>
            <a:ext cx="415636" cy="300746"/>
          </a:xfrm>
          <a:prstGeom prst="rightArrow">
            <a:avLst/>
          </a:prstGeom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1FA3BA7F-9067-33DC-4F90-A23FFBA07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28489"/>
              </p:ext>
            </p:extLst>
          </p:nvPr>
        </p:nvGraphicFramePr>
        <p:xfrm>
          <a:off x="9423576" y="4646615"/>
          <a:ext cx="1117248" cy="10644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17248">
                  <a:extLst>
                    <a:ext uri="{9D8B030D-6E8A-4147-A177-3AD203B41FA5}">
                      <a16:colId xmlns:a16="http://schemas.microsoft.com/office/drawing/2014/main" val="323799015"/>
                    </a:ext>
                  </a:extLst>
                </a:gridCol>
              </a:tblGrid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Outfitter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11587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62697"/>
                  </a:ext>
                </a:extLst>
              </a:tr>
              <a:tr h="354820">
                <a:tc>
                  <a:txBody>
                    <a:bodyPr/>
                    <a:lstStyle/>
                    <a:p>
                      <a:r>
                        <a:rPr lang="en-US" sz="16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84474"/>
                  </a:ext>
                </a:extLst>
              </a:tr>
            </a:tbl>
          </a:graphicData>
        </a:graphic>
      </p:graphicFrame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17CC2189-388C-77A1-C472-AE0699C1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03C6877A-89DD-7122-C3CE-06832C06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37658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  <p:bldP spid="11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75DAB5B3-4138-F23C-685F-9596B52B0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"/>
          <a:stretch/>
        </p:blipFill>
        <p:spPr>
          <a:xfrm>
            <a:off x="6005945" y="2174025"/>
            <a:ext cx="6055054" cy="2700000"/>
          </a:xfrm>
          <a:prstGeom prst="rect">
            <a:avLst/>
          </a:prstGeom>
        </p:spPr>
      </p:pic>
      <p:pic>
        <p:nvPicPr>
          <p:cNvPr id="15" name="Picture 1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72918CA-EC93-CC12-7386-E0A60D0F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0" y="2174025"/>
            <a:ext cx="5589000" cy="27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E9D1B-2D09-F466-3FC2-E70741EEAAB3}"/>
              </a:ext>
            </a:extLst>
          </p:cNvPr>
          <p:cNvSpPr txBox="1"/>
          <p:nvPr/>
        </p:nvSpPr>
        <p:spPr>
          <a:xfrm>
            <a:off x="422129" y="4922690"/>
            <a:ext cx="11167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/>
              <a:t>90% of players </a:t>
            </a:r>
            <a:r>
              <a:rPr lang="en-CA" sz="2400" dirty="0"/>
              <a:t>has a </a:t>
            </a:r>
            <a:r>
              <a:rPr lang="en-CA" sz="2400" b="1" dirty="0"/>
              <a:t>MARKET VALUE less than €25,000,000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9BB08-BFC0-78F5-0613-FBFA6203DD2A}"/>
              </a:ext>
            </a:extLst>
          </p:cNvPr>
          <p:cNvSpPr txBox="1"/>
          <p:nvPr/>
        </p:nvSpPr>
        <p:spPr>
          <a:xfrm>
            <a:off x="397451" y="1629511"/>
            <a:ext cx="2826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Output variable Analysis</a:t>
            </a:r>
            <a:endParaRPr lang="en-US" b="1" i="1" dirty="0"/>
          </a:p>
        </p:txBody>
      </p:sp>
      <p:sp>
        <p:nvSpPr>
          <p:cNvPr id="20" name="Date Placeholder 10">
            <a:extLst>
              <a:ext uri="{FF2B5EF4-FFF2-40B4-BE49-F238E27FC236}">
                <a16:creationId xmlns:a16="http://schemas.microsoft.com/office/drawing/2014/main" id="{D3F79811-6D55-A927-30CE-051CF62972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06AB40B1-4D89-D818-7307-5DACFD0A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40989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9C9D-191D-864C-38C4-D1896E82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CBC0A-9E7C-393A-16E3-841B85D1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9BB08-BFC0-78F5-0613-FBFA6203DD2A}"/>
              </a:ext>
            </a:extLst>
          </p:cNvPr>
          <p:cNvSpPr txBox="1"/>
          <p:nvPr/>
        </p:nvSpPr>
        <p:spPr>
          <a:xfrm>
            <a:off x="397451" y="1629511"/>
            <a:ext cx="4655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Output variable after Log Transformation</a:t>
            </a:r>
            <a:endParaRPr lang="en-US" b="1" i="1" dirty="0"/>
          </a:p>
        </p:txBody>
      </p:sp>
      <p:pic>
        <p:nvPicPr>
          <p:cNvPr id="4" name="Picture 3" descr="A graph of a city&#10;&#10;Description automatically generated">
            <a:extLst>
              <a:ext uri="{FF2B5EF4-FFF2-40B4-BE49-F238E27FC236}">
                <a16:creationId xmlns:a16="http://schemas.microsoft.com/office/drawing/2014/main" id="{63F05F23-6876-9572-1116-7C73DD36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06" y="2365908"/>
            <a:ext cx="7443788" cy="3596033"/>
          </a:xfrm>
          <a:prstGeom prst="rect">
            <a:avLst/>
          </a:prstGeom>
        </p:spPr>
      </p:pic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FE8EB643-9B89-A6CC-9B88-9B58F9D9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DCB6EE95-834E-A23D-28D2-1FDB9BD3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2201" y="6356350"/>
            <a:ext cx="2387598" cy="365125"/>
          </a:xfrm>
        </p:spPr>
        <p:txBody>
          <a:bodyPr/>
          <a:lstStyle/>
          <a:p>
            <a:r>
              <a:rPr lang="en-US" dirty="0"/>
              <a:t>Football Player Market Value Prediction</a:t>
            </a:r>
          </a:p>
        </p:txBody>
      </p:sp>
    </p:spTree>
    <p:extLst>
      <p:ext uri="{BB962C8B-B14F-4D97-AF65-F5344CB8AC3E}">
        <p14:creationId xmlns:p14="http://schemas.microsoft.com/office/powerpoint/2010/main" val="2658738690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10980D2D-A96C-4E9B-A00E-81C4CAF0ABBD}" vid="{7928933E-F394-4192-9CD9-6D2A259AB5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966C46A-DC57-4209-80CD-9FE6C93151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18436D-DA32-4E27-AC64-8FFEDA521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FFFA3F-0FB5-4ED3-8906-A15B16577F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2661</TotalTime>
  <Words>1334</Words>
  <Application>Microsoft Office PowerPoint</Application>
  <PresentationFormat>Widescreen</PresentationFormat>
  <Paragraphs>297</Paragraphs>
  <Slides>24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Tenorite</vt:lpstr>
      <vt:lpstr>Monoline</vt:lpstr>
      <vt:lpstr>FOOTBALL PLAYER MARKET VALUE PREDICTION</vt:lpstr>
      <vt:lpstr>PROBLEM FRAMING</vt:lpstr>
      <vt:lpstr>DATA PROCESS</vt:lpstr>
      <vt:lpstr>DATA SOURCES</vt:lpstr>
      <vt:lpstr>Data structure</vt:lpstr>
      <vt:lpstr>DATA GATHERING WORKFLOW</vt:lpstr>
      <vt:lpstr>Data cleaning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Data preprocessing</vt:lpstr>
      <vt:lpstr>Data PREPROCESSING</vt:lpstr>
      <vt:lpstr>Models Created Using Train-Test Split Technique</vt:lpstr>
      <vt:lpstr>Models Created Using k-fold Technique</vt:lpstr>
      <vt:lpstr>Model optimization using hyperparameter tuning</vt:lpstr>
      <vt:lpstr>Top 10 most important features</vt:lpstr>
      <vt:lpstr>Top 10 most important features</vt:lpstr>
      <vt:lpstr>Top 10 most important features</vt:lpstr>
      <vt:lpstr>conclusions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PLAYER MARKET VALUE PREDICTION</dc:title>
  <dc:creator>Marcos Edu Munoz Quintasi</dc:creator>
  <cp:lastModifiedBy>Marcos Edu Munoz Quintasi</cp:lastModifiedBy>
  <cp:revision>8</cp:revision>
  <dcterms:created xsi:type="dcterms:W3CDTF">2023-08-14T04:11:28Z</dcterms:created>
  <dcterms:modified xsi:type="dcterms:W3CDTF">2023-08-16T17:34:44Z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